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7" r:id="rId2"/>
    <p:sldId id="398" r:id="rId3"/>
    <p:sldId id="359" r:id="rId4"/>
    <p:sldId id="401" r:id="rId5"/>
    <p:sldId id="362" r:id="rId6"/>
    <p:sldId id="407" r:id="rId7"/>
    <p:sldId id="405" r:id="rId8"/>
    <p:sldId id="412" r:id="rId9"/>
    <p:sldId id="399" r:id="rId10"/>
    <p:sldId id="413" r:id="rId11"/>
    <p:sldId id="388" r:id="rId12"/>
    <p:sldId id="411" r:id="rId13"/>
    <p:sldId id="415" r:id="rId14"/>
    <p:sldId id="408" r:id="rId15"/>
    <p:sldId id="414" r:id="rId16"/>
    <p:sldId id="416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390" r:id="rId25"/>
    <p:sldId id="418" r:id="rId26"/>
    <p:sldId id="447" r:id="rId27"/>
    <p:sldId id="434" r:id="rId28"/>
    <p:sldId id="354" r:id="rId29"/>
  </p:sldIdLst>
  <p:sldSz cx="12192000" cy="6858000"/>
  <p:notesSz cx="6797675" cy="9872663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529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9" pos="7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CD"/>
    <a:srgbClr val="6EA781"/>
    <a:srgbClr val="245A8B"/>
    <a:srgbClr val="A5C8B1"/>
    <a:srgbClr val="7CAFDD"/>
    <a:srgbClr val="636363"/>
    <a:srgbClr val="61A4E2"/>
    <a:srgbClr val="A5A5A5"/>
    <a:srgbClr val="4472C4"/>
    <a:srgbClr val="335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223FE-928F-45F7-A4E2-C5A8A1D5A8D4}" v="57" dt="2025-02-12T13:02:28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7" autoAdjust="0"/>
    <p:restoredTop sz="97399" autoAdjust="0"/>
  </p:normalViewPr>
  <p:slideViewPr>
    <p:cSldViewPr snapToGrid="0" showGuides="1">
      <p:cViewPr varScale="1">
        <p:scale>
          <a:sx n="116" d="100"/>
          <a:sy n="116" d="100"/>
        </p:scale>
        <p:origin x="108" y="906"/>
      </p:cViewPr>
      <p:guideLst>
        <p:guide pos="529"/>
        <p:guide orient="horz" pos="958"/>
        <p:guide pos="751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Projekte\02_Projekte\2024\P2024-015_Schlamp_KWP_Wettstetten\02_Bearbeitung\04_Datenauswertung\20241205_Datenauswertung_KWP_Wettstetten_V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Baualter Wohngebäude Wettstetten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Anzahl</c:v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A1_Gebäudestruktur!$N$7:$W$11</c:f>
              <c:strCache>
                <c:ptCount val="10"/>
                <c:pt idx="0">
                  <c:v>vor 1919</c:v>
                </c:pt>
                <c:pt idx="1">
                  <c:v>1919-1949</c:v>
                </c:pt>
                <c:pt idx="2">
                  <c:v>1950-1959</c:v>
                </c:pt>
                <c:pt idx="3">
                  <c:v>1960-1969</c:v>
                </c:pt>
                <c:pt idx="4">
                  <c:v>1970-1979</c:v>
                </c:pt>
                <c:pt idx="5">
                  <c:v>1980-1989</c:v>
                </c:pt>
                <c:pt idx="6">
                  <c:v>1990-1999</c:v>
                </c:pt>
                <c:pt idx="7">
                  <c:v>2000-2009</c:v>
                </c:pt>
                <c:pt idx="8">
                  <c:v>2010-2015</c:v>
                </c:pt>
                <c:pt idx="9">
                  <c:v>2016 und später</c:v>
                </c:pt>
              </c:strCache>
            </c:strRef>
          </c:cat>
          <c:val>
            <c:numRef>
              <c:f>A1_Gebäudestruktur!$N$12:$W$12</c:f>
              <c:numCache>
                <c:formatCode>General</c:formatCode>
                <c:ptCount val="10"/>
                <c:pt idx="0">
                  <c:v>16</c:v>
                </c:pt>
                <c:pt idx="1">
                  <c:v>19</c:v>
                </c:pt>
                <c:pt idx="2">
                  <c:v>51</c:v>
                </c:pt>
                <c:pt idx="3">
                  <c:v>159</c:v>
                </c:pt>
                <c:pt idx="4">
                  <c:v>408</c:v>
                </c:pt>
                <c:pt idx="5">
                  <c:v>266</c:v>
                </c:pt>
                <c:pt idx="6">
                  <c:v>257</c:v>
                </c:pt>
                <c:pt idx="7">
                  <c:v>172</c:v>
                </c:pt>
                <c:pt idx="8">
                  <c:v>88</c:v>
                </c:pt>
                <c:pt idx="9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2-4C92-89C5-0A7A07CBD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819519"/>
        <c:axId val="1281822399"/>
      </c:barChart>
      <c:catAx>
        <c:axId val="12818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1822399"/>
        <c:crosses val="autoZero"/>
        <c:auto val="1"/>
        <c:lblAlgn val="ctr"/>
        <c:lblOffset val="100"/>
        <c:noMultiLvlLbl val="0"/>
      </c:catAx>
      <c:valAx>
        <c:axId val="1281822399"/>
        <c:scaling>
          <c:orientation val="minMax"/>
          <c:max val="4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/>
                  <a:t>Anzahl [Stk]</a:t>
                </a:r>
              </a:p>
            </c:rich>
          </c:tx>
          <c:layout>
            <c:manualLayout>
              <c:xMode val="edge"/>
              <c:yMode val="edge"/>
              <c:x val="1.0927138678188345E-2"/>
              <c:y val="0.45908107227374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181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CC88-16BC-451C-B721-090549183559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58FC4-9E92-4BAE-9E84-3F067CAE3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10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58FC4-9E92-4BAE-9E84-3F067CAE3E6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80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58FC4-9E92-4BAE-9E84-3F067CAE3E6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69D39-927B-46D4-9630-4F12C813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2E81AB-5D1A-4530-AD5A-1EEBE8091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79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4E151-6450-44F8-8B1E-4D247F9F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01B46A-CF08-4269-B5F7-EA8DE8F4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0360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AAA996A-D5D6-4ED3-92F9-CFA0BB2CFB5A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10B8B1-BDD0-486A-A30F-3BDCCBFF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7A358B-9015-4E04-AC17-EB138583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0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E880C-F502-4063-B751-9CA83588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5B972B-E9E4-43BA-88CC-7F28D671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CC75D81-5A33-4816-A8F0-59A4D1558E80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064DD9D-D936-2A35-3298-AD8FAD8A9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10" name="Grafik 9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34FB31C5-1441-5082-AA45-492A8C1D7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1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1D4D596-B374-483B-9798-5F3FCAD33498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DBCF7-3D80-416B-8748-448741F5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A3243-52D7-4E18-993F-C5A38C604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7EF7BF-4136-4549-BE5B-931C87EE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11CCABC-E27B-43C4-BBE0-732193DE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D8AE8DA-7F7A-407F-9DFF-FC7774EA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8EF6E40-F690-44E9-B750-EB37CFA9063F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D6E4A7B-51C3-EEE7-FAF5-1CF901F8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6" name="Grafik 5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2C496956-A2B2-081E-92EE-9A07D8B0E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160C6C1-63AC-4694-8CFD-07493723E893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AFA9B0-24D2-4D1C-BD84-1AB0B646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1C4C09-986A-4090-BA55-DDD8D6346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030E3F-C5D2-492F-AF2B-B5BBAAABA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D85465-0B24-41F9-828F-944944CA8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A76265-AB4C-491F-9A1C-5FD0711F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53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B81A0988-CE5E-424C-9EC8-11A3C50E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1F28141-DE1F-4177-8669-4ED8BE1C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732E949-FA48-4952-A54E-00F70ACE6475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531DCC5-DF4F-715E-C896-E8278CEC6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7" name="Grafik 6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D0232ABD-1CEA-71C4-9BC1-D4063B60C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2F7A2F7-2EE3-4C7D-9922-B1648808AC56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5E0069-2DD8-4C54-83EA-6A854E52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CBFB6C0-14F1-405A-BCA5-196E7A25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A40BFC6-5FB3-4BBD-8ACD-6C354A01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F2CBD68-B9D2-44E5-8079-C7D55BD4F59E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DB7EA7C-74A1-A4DD-839A-12AB6D2D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4" name="Grafik 3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328D81DD-9A07-1671-AAFE-678711BB67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6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9E90A01-5F9B-4479-A435-ABFFCE3F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43533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538" imgH="536" progId="TCLayout.ActiveDocument.1">
                  <p:embed/>
                </p:oleObj>
              </mc:Choice>
              <mc:Fallback>
                <p:oleObj name="think-cell Folie" r:id="rId10" imgW="538" imgH="53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9E90A01-5F9B-4479-A435-ABFFCE3F1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E3D7E15-9CFE-461E-8A5C-1B250C3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E6FB0-C847-4322-ACB4-67CEEC1C7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EA531-73FE-4D75-9226-204E7974A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A7C74-881E-45D7-9389-3C4BE0B86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4744" y="6356350"/>
            <a:ext cx="829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9142A12-8269-A6AA-44B9-E4248FB19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28296" r="15192" b="39260"/>
          <a:stretch/>
        </p:blipFill>
        <p:spPr>
          <a:xfrm>
            <a:off x="0" y="396240"/>
            <a:ext cx="12120880" cy="4892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3AC6FA-64DD-F7A9-C68C-C8B41692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14960"/>
            <a:ext cx="6574379" cy="1474252"/>
          </a:xfrm>
          <a:prstGeom prst="rect">
            <a:avLst/>
          </a:prstGeom>
        </p:spPr>
      </p:pic>
      <p:pic>
        <p:nvPicPr>
          <p:cNvPr id="7" name="Grafik 6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F4169FB5-8C31-FB8F-1F1F-6D75DAAB66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270" y="5288280"/>
            <a:ext cx="5781933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4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D5E80-A059-306B-A374-18DD8E718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E2987-1CAF-8D34-F289-D8550AC6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AP1: IST-Zustand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0BB7A0-E139-1B53-4BC9-98C2A2EB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F4AA8F-787B-F8C0-6B1F-08F51CFC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10</a:t>
            </a:fld>
            <a:endParaRPr lang="de-DE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25E89A70-3953-3551-598D-DC965916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9221" cy="214693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2"/>
              </a:buClr>
              <a:buNone/>
            </a:pPr>
            <a:r>
              <a:rPr lang="de-DE" sz="2000" b="1" dirty="0"/>
              <a:t>Beheizung der </a:t>
            </a:r>
            <a:r>
              <a:rPr lang="de-DE" b="1" dirty="0"/>
              <a:t>W</a:t>
            </a:r>
            <a:r>
              <a:rPr lang="de-DE" sz="2000" b="1" dirty="0"/>
              <a:t>ohngebäude:</a:t>
            </a:r>
          </a:p>
          <a:p>
            <a:pPr>
              <a:buClr>
                <a:schemeClr val="accent2"/>
              </a:buClr>
            </a:pPr>
            <a:r>
              <a:rPr lang="de-DE" sz="2000" dirty="0"/>
              <a:t>Anteil fossile Energieträger:  	81 %</a:t>
            </a:r>
          </a:p>
          <a:p>
            <a:pPr>
              <a:buClr>
                <a:schemeClr val="accent2"/>
              </a:buClr>
            </a:pPr>
            <a:r>
              <a:rPr lang="de-DE" sz="2000" dirty="0">
                <a:sym typeface="Wingdings" panose="05000000000000000000" pitchFamily="2" charset="2"/>
              </a:rPr>
              <a:t>Anteil Erneuerbare Energien:	13 %</a:t>
            </a:r>
          </a:p>
          <a:p>
            <a:pPr>
              <a:buClr>
                <a:schemeClr val="accent2"/>
              </a:buClr>
            </a:pPr>
            <a:r>
              <a:rPr lang="de-DE" sz="2000" dirty="0">
                <a:sym typeface="Wingdings" panose="05000000000000000000" pitchFamily="2" charset="2"/>
              </a:rPr>
              <a:t>Strom Direktheizung:		  4 %</a:t>
            </a:r>
          </a:p>
          <a:p>
            <a:pPr>
              <a:buClr>
                <a:schemeClr val="accent2"/>
              </a:buClr>
            </a:pPr>
            <a:r>
              <a:rPr lang="de-DE" sz="2000" dirty="0">
                <a:sym typeface="Wingdings" panose="05000000000000000000" pitchFamily="2" charset="2"/>
              </a:rPr>
              <a:t>Sonstiges:			  2 %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0A1FBD6-62FB-7754-F916-98C08FF3082C}"/>
              </a:ext>
            </a:extLst>
          </p:cNvPr>
          <p:cNvSpPr txBox="1"/>
          <p:nvPr/>
        </p:nvSpPr>
        <p:spPr>
          <a:xfrm>
            <a:off x="1275062" y="5357229"/>
            <a:ext cx="4110325" cy="77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Dekarbonisierung der Wärmeerzeugung dringend erforderlich!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1D72D-DC3A-047F-0EEA-98D90DFA6D64}"/>
              </a:ext>
            </a:extLst>
          </p:cNvPr>
          <p:cNvSpPr txBox="1"/>
          <p:nvPr/>
        </p:nvSpPr>
        <p:spPr>
          <a:xfrm>
            <a:off x="886000" y="4355369"/>
            <a:ext cx="4499387" cy="495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CO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-Emissionen IST-Zustand: ca. 12.290 t/a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E2CF22F2-F45E-754D-0FC8-BDD60B553C77}"/>
              </a:ext>
            </a:extLst>
          </p:cNvPr>
          <p:cNvSpPr/>
          <p:nvPr/>
        </p:nvSpPr>
        <p:spPr>
          <a:xfrm rot="5400000">
            <a:off x="2987803" y="3975622"/>
            <a:ext cx="370012" cy="28426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44ED1169-04C2-6028-C696-FDF923B8EC36}"/>
              </a:ext>
            </a:extLst>
          </p:cNvPr>
          <p:cNvSpPr/>
          <p:nvPr/>
        </p:nvSpPr>
        <p:spPr>
          <a:xfrm>
            <a:off x="886000" y="5601153"/>
            <a:ext cx="370012" cy="28426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D88008E-404B-3D7E-F176-18AC86D6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327" y="1708182"/>
            <a:ext cx="3916311" cy="44211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D0D70E8-9499-050E-C46E-D255EFDBD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735" y="1791340"/>
            <a:ext cx="2362405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1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AP2: Energieeinsparpotentiale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8D5840-EFB3-53EA-6A2E-D23D40015B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212" y="1719659"/>
            <a:ext cx="6646004" cy="455930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881FDA5-1C9D-332E-596C-0AD7D0B90287}"/>
              </a:ext>
            </a:extLst>
          </p:cNvPr>
          <p:cNvSpPr/>
          <p:nvPr/>
        </p:nvSpPr>
        <p:spPr>
          <a:xfrm>
            <a:off x="493784" y="2926301"/>
            <a:ext cx="4001414" cy="188010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bIns="108000" rtlCol="0" anchor="ctr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Sanierungsquote DE IST:      0,72 %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Sanierungsquote DE SOLL:  2,10 %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Gebäudesanierung sowie die Erneuerung von Heizungssystemen sind große Hebel!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077C753-41D5-8F4A-CB09-BAE9E48F801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95198" y="3150721"/>
            <a:ext cx="1389228" cy="715632"/>
          </a:xfrm>
          <a:prstGeom prst="straightConnector1">
            <a:avLst/>
          </a:prstGeom>
          <a:ln w="38100">
            <a:solidFill>
              <a:srgbClr val="6EA78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8C0373E-ECA1-84DD-7D06-0F40CD392A9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95198" y="3215486"/>
            <a:ext cx="2941922" cy="650867"/>
          </a:xfrm>
          <a:prstGeom prst="straightConnector1">
            <a:avLst/>
          </a:prstGeom>
          <a:ln w="28575">
            <a:solidFill>
              <a:srgbClr val="6EA78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Gewitterblitz 9">
            <a:extLst>
              <a:ext uri="{FF2B5EF4-FFF2-40B4-BE49-F238E27FC236}">
                <a16:creationId xmlns:a16="http://schemas.microsoft.com/office/drawing/2014/main" id="{3D79CDB7-DAF0-D833-6341-9030C8457B01}"/>
              </a:ext>
            </a:extLst>
          </p:cNvPr>
          <p:cNvSpPr/>
          <p:nvPr/>
        </p:nvSpPr>
        <p:spPr>
          <a:xfrm rot="1195127">
            <a:off x="3788873" y="2578069"/>
            <a:ext cx="731520" cy="651547"/>
          </a:xfrm>
          <a:prstGeom prst="lightningBol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3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84E5C-6FA5-8675-9E2E-651000DAB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98ECC-194B-8E86-B3D3-2D527E7E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AP2: Energieeinsparpotentiale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02A85C-D997-C2AD-ED81-43874FB5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699AE9-4D67-56D2-FE16-ACBF8BCF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12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8E6F690-A80D-2474-BC1C-2578F82C8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42" y="1843359"/>
            <a:ext cx="6415255" cy="41508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3599688-0EC6-E23A-26D7-C9D3582A8B1F}"/>
              </a:ext>
            </a:extLst>
          </p:cNvPr>
          <p:cNvSpPr txBox="1"/>
          <p:nvPr/>
        </p:nvSpPr>
        <p:spPr>
          <a:xfrm>
            <a:off x="1088571" y="5732549"/>
            <a:ext cx="13449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IST-Zustand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862D38-F8EB-E66D-6BF7-02B4EF47C5DC}"/>
              </a:ext>
            </a:extLst>
          </p:cNvPr>
          <p:cNvSpPr txBox="1"/>
          <p:nvPr/>
        </p:nvSpPr>
        <p:spPr>
          <a:xfrm>
            <a:off x="2433504" y="5732549"/>
            <a:ext cx="8826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2030</a:t>
            </a:r>
            <a:endParaRPr lang="de-DE" sz="105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25F6CC2-43C4-7AEC-66ED-5A59C9E83B76}"/>
              </a:ext>
            </a:extLst>
          </p:cNvPr>
          <p:cNvSpPr txBox="1"/>
          <p:nvPr/>
        </p:nvSpPr>
        <p:spPr>
          <a:xfrm>
            <a:off x="3628892" y="5732549"/>
            <a:ext cx="8826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2035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6A7C52A-21C6-FCE5-1B88-387C109FFD01}"/>
              </a:ext>
            </a:extLst>
          </p:cNvPr>
          <p:cNvSpPr txBox="1"/>
          <p:nvPr/>
        </p:nvSpPr>
        <p:spPr>
          <a:xfrm>
            <a:off x="4733792" y="5732549"/>
            <a:ext cx="8826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2040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40BCDC1-300F-3C9F-0B08-13F0769D9EB6}"/>
              </a:ext>
            </a:extLst>
          </p:cNvPr>
          <p:cNvSpPr txBox="1"/>
          <p:nvPr/>
        </p:nvSpPr>
        <p:spPr>
          <a:xfrm>
            <a:off x="5876960" y="5732549"/>
            <a:ext cx="8826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2045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6D68C64-89C1-0661-1129-02817C82595E}"/>
              </a:ext>
            </a:extLst>
          </p:cNvPr>
          <p:cNvSpPr/>
          <p:nvPr/>
        </p:nvSpPr>
        <p:spPr>
          <a:xfrm>
            <a:off x="3859873" y="2697462"/>
            <a:ext cx="347664" cy="261610"/>
          </a:xfrm>
          <a:prstGeom prst="rect">
            <a:avLst/>
          </a:prstGeom>
          <a:ln w="63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solidFill>
                  <a:schemeClr val="accent2"/>
                </a:solidFill>
              </a:rPr>
              <a:t>- 8 %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2CD65A0-9C42-11BE-102A-2F0971E93F37}"/>
              </a:ext>
            </a:extLst>
          </p:cNvPr>
          <p:cNvSpPr/>
          <p:nvPr/>
        </p:nvSpPr>
        <p:spPr>
          <a:xfrm>
            <a:off x="5010017" y="2960196"/>
            <a:ext cx="347664" cy="239710"/>
          </a:xfrm>
          <a:prstGeom prst="rect">
            <a:avLst/>
          </a:prstGeom>
          <a:ln w="63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solidFill>
                  <a:schemeClr val="accent2"/>
                </a:solidFill>
              </a:rPr>
              <a:t>- 7 %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55586B5-B166-AB7B-3E34-27654969AEAC}"/>
              </a:ext>
            </a:extLst>
          </p:cNvPr>
          <p:cNvSpPr/>
          <p:nvPr/>
        </p:nvSpPr>
        <p:spPr>
          <a:xfrm>
            <a:off x="6157781" y="3199906"/>
            <a:ext cx="347664" cy="196850"/>
          </a:xfrm>
          <a:prstGeom prst="rect">
            <a:avLst/>
          </a:prstGeom>
          <a:ln w="63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solidFill>
                  <a:schemeClr val="accent2"/>
                </a:solidFill>
              </a:rPr>
              <a:t>- 5 %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9329858-7408-7818-25AA-0C62E05B6F64}"/>
              </a:ext>
            </a:extLst>
          </p:cNvPr>
          <p:cNvSpPr/>
          <p:nvPr/>
        </p:nvSpPr>
        <p:spPr>
          <a:xfrm>
            <a:off x="2716079" y="2364880"/>
            <a:ext cx="347664" cy="332581"/>
          </a:xfrm>
          <a:prstGeom prst="rect">
            <a:avLst/>
          </a:prstGeom>
          <a:ln w="63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solidFill>
                  <a:schemeClr val="accent2"/>
                </a:solidFill>
              </a:rPr>
              <a:t>-10 %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0F9B403-8894-A52E-2A43-4999C11F6F8B}"/>
              </a:ext>
            </a:extLst>
          </p:cNvPr>
          <p:cNvCxnSpPr/>
          <p:nvPr/>
        </p:nvCxnSpPr>
        <p:spPr>
          <a:xfrm>
            <a:off x="3063743" y="2697461"/>
            <a:ext cx="796130" cy="261611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263F07-015C-62AB-1484-939D104DF1ED}"/>
              </a:ext>
            </a:extLst>
          </p:cNvPr>
          <p:cNvCxnSpPr>
            <a:cxnSpLocks/>
          </p:cNvCxnSpPr>
          <p:nvPr/>
        </p:nvCxnSpPr>
        <p:spPr>
          <a:xfrm>
            <a:off x="4207537" y="2959072"/>
            <a:ext cx="802480" cy="240834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675C89F-749E-950F-1ED2-69334A2A1FEC}"/>
              </a:ext>
            </a:extLst>
          </p:cNvPr>
          <p:cNvCxnSpPr>
            <a:cxnSpLocks/>
          </p:cNvCxnSpPr>
          <p:nvPr/>
        </p:nvCxnSpPr>
        <p:spPr>
          <a:xfrm>
            <a:off x="5356491" y="3199906"/>
            <a:ext cx="803670" cy="202406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084973F-1EE5-5B78-6AF6-70A2D9CAA68B}"/>
              </a:ext>
            </a:extLst>
          </p:cNvPr>
          <p:cNvCxnSpPr>
            <a:cxnSpLocks/>
          </p:cNvCxnSpPr>
          <p:nvPr/>
        </p:nvCxnSpPr>
        <p:spPr>
          <a:xfrm>
            <a:off x="1912409" y="2364880"/>
            <a:ext cx="803670" cy="332581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schweifte Klammer rechts 25">
            <a:extLst>
              <a:ext uri="{FF2B5EF4-FFF2-40B4-BE49-F238E27FC236}">
                <a16:creationId xmlns:a16="http://schemas.microsoft.com/office/drawing/2014/main" id="{F4433304-B5CA-A98C-B4C9-C4301FFAE4F7}"/>
              </a:ext>
            </a:extLst>
          </p:cNvPr>
          <p:cNvSpPr/>
          <p:nvPr/>
        </p:nvSpPr>
        <p:spPr>
          <a:xfrm>
            <a:off x="7127659" y="2446628"/>
            <a:ext cx="254792" cy="973137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A39DD5B-715C-5B3D-3ED7-4AE41BEBE42B}"/>
              </a:ext>
            </a:extLst>
          </p:cNvPr>
          <p:cNvSpPr/>
          <p:nvPr/>
        </p:nvSpPr>
        <p:spPr>
          <a:xfrm>
            <a:off x="7568712" y="2531170"/>
            <a:ext cx="2956032" cy="71688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Gesamteinsparung durch Gebäudesanierung: 30 %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826FEED-3D29-B5E7-8FEC-8934032214D3}"/>
              </a:ext>
            </a:extLst>
          </p:cNvPr>
          <p:cNvSpPr txBox="1"/>
          <p:nvPr/>
        </p:nvSpPr>
        <p:spPr>
          <a:xfrm>
            <a:off x="2547656" y="205428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-10%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E0CD02E-534E-A01A-BF76-47948D99DC48}"/>
              </a:ext>
            </a:extLst>
          </p:cNvPr>
          <p:cNvSpPr txBox="1"/>
          <p:nvPr/>
        </p:nvSpPr>
        <p:spPr>
          <a:xfrm>
            <a:off x="3755517" y="239511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-8%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BF15A1-4719-E0CF-A08D-0BF327B80018}"/>
              </a:ext>
            </a:extLst>
          </p:cNvPr>
          <p:cNvSpPr txBox="1"/>
          <p:nvPr/>
        </p:nvSpPr>
        <p:spPr>
          <a:xfrm>
            <a:off x="4878277" y="26436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-7%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8B2F090-4339-40C9-5326-A255801FC8C6}"/>
              </a:ext>
            </a:extLst>
          </p:cNvPr>
          <p:cNvSpPr txBox="1"/>
          <p:nvPr/>
        </p:nvSpPr>
        <p:spPr>
          <a:xfrm>
            <a:off x="6073527" y="287630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-5%</a:t>
            </a:r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A2660EB0-F2DF-AB1B-E6BB-EF6779808EC5}"/>
              </a:ext>
            </a:extLst>
          </p:cNvPr>
          <p:cNvSpPr/>
          <p:nvPr/>
        </p:nvSpPr>
        <p:spPr>
          <a:xfrm rot="5400000">
            <a:off x="9005441" y="3667946"/>
            <a:ext cx="584200" cy="501626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F34992C-4836-F23D-9851-1F8D6787CD98}"/>
              </a:ext>
            </a:extLst>
          </p:cNvPr>
          <p:cNvSpPr txBox="1"/>
          <p:nvPr/>
        </p:nvSpPr>
        <p:spPr>
          <a:xfrm>
            <a:off x="7382451" y="4395741"/>
            <a:ext cx="4152901" cy="77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Deckung verbleibender Wärmebedarf durch Einsatz Erneuerbarer Energien!</a:t>
            </a:r>
          </a:p>
        </p:txBody>
      </p:sp>
    </p:spTree>
    <p:extLst>
      <p:ext uri="{BB962C8B-B14F-4D97-AF65-F5344CB8AC3E}">
        <p14:creationId xmlns:p14="http://schemas.microsoft.com/office/powerpoint/2010/main" val="347789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3D87-1E47-AD67-B677-BF4D9E59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122A9-CAF0-78F0-BF91-91F1C4F5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D13657-BFE0-B0D0-5C5D-772199B8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Kommunale Wärmeplanung Wettstetten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8BA050-6245-9B63-AB23-4144D9FF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13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D40DD6-146F-0A4E-B8B1-8AF95CFD1D30}"/>
              </a:ext>
            </a:extLst>
          </p:cNvPr>
          <p:cNvSpPr txBox="1"/>
          <p:nvPr/>
        </p:nvSpPr>
        <p:spPr>
          <a:xfrm>
            <a:off x="838199" y="1532238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Zielszenario: Einteilung Planungsgebiet in Wärmeversorgungsgebiete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9FECCBE-F46A-F5C0-AC33-980DD4E4CD2F}"/>
              </a:ext>
            </a:extLst>
          </p:cNvPr>
          <p:cNvSpPr/>
          <p:nvPr/>
        </p:nvSpPr>
        <p:spPr>
          <a:xfrm>
            <a:off x="8023764" y="2388165"/>
            <a:ext cx="360000" cy="360000"/>
          </a:xfrm>
          <a:prstGeom prst="rect">
            <a:avLst/>
          </a:prstGeom>
          <a:solidFill>
            <a:schemeClr val="accent4">
              <a:alpha val="7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56DD632-B37B-3186-D0C1-F7D792A69E74}"/>
              </a:ext>
            </a:extLst>
          </p:cNvPr>
          <p:cNvSpPr/>
          <p:nvPr/>
        </p:nvSpPr>
        <p:spPr>
          <a:xfrm>
            <a:off x="8023764" y="4162807"/>
            <a:ext cx="360000" cy="360000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0415CE5-F04A-E215-6304-45C1A0289428}"/>
              </a:ext>
            </a:extLst>
          </p:cNvPr>
          <p:cNvSpPr/>
          <p:nvPr/>
        </p:nvSpPr>
        <p:spPr>
          <a:xfrm>
            <a:off x="8023764" y="5098512"/>
            <a:ext cx="360000" cy="360000"/>
          </a:xfrm>
          <a:prstGeom prst="rect">
            <a:avLst/>
          </a:prstGeom>
          <a:solidFill>
            <a:schemeClr val="accent5">
              <a:alpha val="7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platzhalter 1">
            <a:extLst>
              <a:ext uri="{FF2B5EF4-FFF2-40B4-BE49-F238E27FC236}">
                <a16:creationId xmlns:a16="http://schemas.microsoft.com/office/drawing/2014/main" id="{13E0F54C-C5C2-6275-D509-3CA70B5629ED}"/>
              </a:ext>
            </a:extLst>
          </p:cNvPr>
          <p:cNvSpPr txBox="1">
            <a:spLocks/>
          </p:cNvSpPr>
          <p:nvPr/>
        </p:nvSpPr>
        <p:spPr>
          <a:xfrm>
            <a:off x="8482230" y="2369612"/>
            <a:ext cx="4088821" cy="300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Wärmenetzgebiet</a:t>
            </a:r>
          </a:p>
        </p:txBody>
      </p:sp>
      <p:sp>
        <p:nvSpPr>
          <p:cNvPr id="30" name="Textplatzhalter 1">
            <a:extLst>
              <a:ext uri="{FF2B5EF4-FFF2-40B4-BE49-F238E27FC236}">
                <a16:creationId xmlns:a16="http://schemas.microsoft.com/office/drawing/2014/main" id="{FEC70807-296E-6DAA-917F-F24C8F7AD4F6}"/>
              </a:ext>
            </a:extLst>
          </p:cNvPr>
          <p:cNvSpPr txBox="1">
            <a:spLocks/>
          </p:cNvSpPr>
          <p:nvPr/>
        </p:nvSpPr>
        <p:spPr>
          <a:xfrm>
            <a:off x="8482230" y="4021084"/>
            <a:ext cx="4516450" cy="6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Gebiet für dezentrale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Wärmeversorgung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F9749A0-AB4B-58EF-23ED-E0D85CA8004B}"/>
              </a:ext>
            </a:extLst>
          </p:cNvPr>
          <p:cNvSpPr/>
          <p:nvPr/>
        </p:nvSpPr>
        <p:spPr>
          <a:xfrm>
            <a:off x="8023764" y="3230001"/>
            <a:ext cx="360000" cy="18000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37683465-E06A-EAE4-A379-269AE0DC50F2}"/>
              </a:ext>
            </a:extLst>
          </p:cNvPr>
          <p:cNvSpPr txBox="1">
            <a:spLocks/>
          </p:cNvSpPr>
          <p:nvPr/>
        </p:nvSpPr>
        <p:spPr>
          <a:xfrm>
            <a:off x="8492671" y="3133834"/>
            <a:ext cx="2215571" cy="65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Prüfgebiet (Ausbau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Wärmenetze)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EB92644-E394-0EB5-9DB9-672330665F33}"/>
              </a:ext>
            </a:extLst>
          </p:cNvPr>
          <p:cNvSpPr/>
          <p:nvPr/>
        </p:nvSpPr>
        <p:spPr>
          <a:xfrm>
            <a:off x="8023764" y="3544334"/>
            <a:ext cx="360000" cy="180000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1">
            <a:extLst>
              <a:ext uri="{FF2B5EF4-FFF2-40B4-BE49-F238E27FC236}">
                <a16:creationId xmlns:a16="http://schemas.microsoft.com/office/drawing/2014/main" id="{BF134F76-9D3C-FE24-7502-EDF1005A3872}"/>
              </a:ext>
            </a:extLst>
          </p:cNvPr>
          <p:cNvSpPr txBox="1">
            <a:spLocks/>
          </p:cNvSpPr>
          <p:nvPr/>
        </p:nvSpPr>
        <p:spPr>
          <a:xfrm>
            <a:off x="8404297" y="4955715"/>
            <a:ext cx="4240894" cy="6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Wasserstoffnetzgebiet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(CO</a:t>
            </a:r>
            <a:r>
              <a:rPr lang="de-DE" sz="1800" baseline="-25000" dirty="0"/>
              <a:t>2</a:t>
            </a:r>
            <a:r>
              <a:rPr lang="de-DE" sz="1800" dirty="0"/>
              <a:t>-neutrale Gasnetze)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EB8121-8919-FA89-1110-DE6EFBDB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153145"/>
            <a:ext cx="6056871" cy="3526505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endParaRPr lang="de-DE" sz="2000" dirty="0"/>
          </a:p>
          <a:p>
            <a:pPr>
              <a:buClr>
                <a:schemeClr val="accent2"/>
              </a:buClr>
            </a:pPr>
            <a:r>
              <a:rPr lang="de-DE" sz="2000" dirty="0"/>
              <a:t>Erkenntnisse aus der Wärmenetzstudie (BEW)</a:t>
            </a:r>
          </a:p>
          <a:p>
            <a:pPr>
              <a:buClr>
                <a:schemeClr val="accent2"/>
              </a:buClr>
            </a:pPr>
            <a:r>
              <a:rPr lang="de-DE" sz="2000" dirty="0"/>
              <a:t>Örtliche Infrastruktur</a:t>
            </a:r>
          </a:p>
          <a:p>
            <a:pPr>
              <a:buClr>
                <a:schemeClr val="accent2"/>
              </a:buClr>
            </a:pPr>
            <a:r>
              <a:rPr lang="de-DE" sz="2000" dirty="0"/>
              <a:t>Abstimmungstermine mit Kommunen und weiteren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de-DE" dirty="0"/>
              <a:t>     beteiligten Akteuren (z.B. Stadtwerke Ingolstadt,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de-DE" dirty="0"/>
              <a:t>     Bayernwerk, etc.)</a:t>
            </a:r>
            <a:endParaRPr lang="de-DE" sz="2000" dirty="0"/>
          </a:p>
          <a:p>
            <a:pPr>
              <a:buClr>
                <a:schemeClr val="accent2"/>
              </a:buClr>
            </a:pPr>
            <a:r>
              <a:rPr lang="de-DE" sz="2000" dirty="0"/>
              <a:t>Kostengesichtspunkte</a:t>
            </a:r>
          </a:p>
          <a:p>
            <a:pPr>
              <a:buClr>
                <a:schemeClr val="accent2"/>
              </a:buClr>
            </a:pPr>
            <a:r>
              <a:rPr lang="de-DE" sz="2000" dirty="0"/>
              <a:t>Erfüllung gesetzlicher Pflichten</a:t>
            </a:r>
          </a:p>
          <a:p>
            <a:pPr>
              <a:buClr>
                <a:schemeClr val="accent2"/>
              </a:buClr>
            </a:pPr>
            <a:endParaRPr lang="de-DE" sz="200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3831892-3B60-1BE4-C02A-17BE1CEB9B29}"/>
              </a:ext>
            </a:extLst>
          </p:cNvPr>
          <p:cNvCxnSpPr/>
          <p:nvPr/>
        </p:nvCxnSpPr>
        <p:spPr>
          <a:xfrm>
            <a:off x="6415775" y="2367496"/>
            <a:ext cx="1120346" cy="1707933"/>
          </a:xfrm>
          <a:prstGeom prst="line">
            <a:avLst/>
          </a:prstGeom>
          <a:ln>
            <a:solidFill>
              <a:srgbClr val="6EA78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0F983C-C20C-35AE-3B31-5C16141AEE29}"/>
              </a:ext>
            </a:extLst>
          </p:cNvPr>
          <p:cNvCxnSpPr>
            <a:cxnSpLocks/>
          </p:cNvCxnSpPr>
          <p:nvPr/>
        </p:nvCxnSpPr>
        <p:spPr>
          <a:xfrm flipV="1">
            <a:off x="6440928" y="4058121"/>
            <a:ext cx="1097221" cy="1737820"/>
          </a:xfrm>
          <a:prstGeom prst="line">
            <a:avLst/>
          </a:prstGeom>
          <a:ln>
            <a:solidFill>
              <a:srgbClr val="6EA78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3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E0F10-240A-6CCF-0F00-880D3BEC2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EF141-24EB-0082-980D-361235A8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D34E01-4CC6-63D0-180F-74C5674C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103C01-011E-483C-7625-0BBB38FA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14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457132-3DA9-A9D0-9A0B-9DB0584E1147}"/>
              </a:ext>
            </a:extLst>
          </p:cNvPr>
          <p:cNvSpPr txBox="1"/>
          <p:nvPr/>
        </p:nvSpPr>
        <p:spPr>
          <a:xfrm>
            <a:off x="839788" y="1672966"/>
            <a:ext cx="3251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Zielszenario 2045:</a:t>
            </a:r>
          </a:p>
          <a:p>
            <a:pPr marL="0" indent="0">
              <a:buNone/>
            </a:pPr>
            <a:r>
              <a:rPr lang="de-DE" sz="2000" b="1" dirty="0"/>
              <a:t>Wärmeversorgung </a:t>
            </a:r>
            <a:r>
              <a:rPr lang="de-DE" sz="2000" b="1" dirty="0" err="1"/>
              <a:t>Echenzell</a:t>
            </a:r>
            <a:endParaRPr lang="de-DE" sz="2000" b="1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C2E4B2E-C03B-65E2-322A-8A425AF8A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573" y="1555547"/>
            <a:ext cx="4868066" cy="52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D843F427-2688-68A2-3E90-2CFB8EEFF48F}"/>
              </a:ext>
            </a:extLst>
          </p:cNvPr>
          <p:cNvSpPr/>
          <p:nvPr/>
        </p:nvSpPr>
        <p:spPr>
          <a:xfrm>
            <a:off x="5101499" y="1562070"/>
            <a:ext cx="495300" cy="812800"/>
          </a:xfrm>
          <a:custGeom>
            <a:avLst/>
            <a:gdLst>
              <a:gd name="connsiteX0" fmla="*/ 234950 w 495300"/>
              <a:gd name="connsiteY0" fmla="*/ 0 h 812800"/>
              <a:gd name="connsiteX1" fmla="*/ 400050 w 495300"/>
              <a:gd name="connsiteY1" fmla="*/ 196850 h 812800"/>
              <a:gd name="connsiteX2" fmla="*/ 412750 w 495300"/>
              <a:gd name="connsiteY2" fmla="*/ 381000 h 812800"/>
              <a:gd name="connsiteX3" fmla="*/ 463550 w 495300"/>
              <a:gd name="connsiteY3" fmla="*/ 450850 h 812800"/>
              <a:gd name="connsiteX4" fmla="*/ 495300 w 495300"/>
              <a:gd name="connsiteY4" fmla="*/ 812800 h 812800"/>
              <a:gd name="connsiteX5" fmla="*/ 0 w 495300"/>
              <a:gd name="connsiteY5" fmla="*/ 622300 h 812800"/>
              <a:gd name="connsiteX6" fmla="*/ 234950 w 495300"/>
              <a:gd name="connsiteY6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300" h="812800">
                <a:moveTo>
                  <a:pt x="234950" y="0"/>
                </a:moveTo>
                <a:lnTo>
                  <a:pt x="400050" y="196850"/>
                </a:lnTo>
                <a:lnTo>
                  <a:pt x="412750" y="381000"/>
                </a:lnTo>
                <a:lnTo>
                  <a:pt x="463550" y="450850"/>
                </a:lnTo>
                <a:lnTo>
                  <a:pt x="495300" y="812800"/>
                </a:lnTo>
                <a:lnTo>
                  <a:pt x="0" y="622300"/>
                </a:lnTo>
                <a:lnTo>
                  <a:pt x="234950" y="0"/>
                </a:lnTo>
                <a:close/>
              </a:path>
            </a:pathLst>
          </a:custGeom>
          <a:solidFill>
            <a:schemeClr val="bg2">
              <a:lumMod val="90000"/>
              <a:alpha val="64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64B31F04-F585-ED17-08D2-F05917E7DA70}"/>
              </a:ext>
            </a:extLst>
          </p:cNvPr>
          <p:cNvSpPr/>
          <p:nvPr/>
        </p:nvSpPr>
        <p:spPr>
          <a:xfrm>
            <a:off x="4949099" y="3505170"/>
            <a:ext cx="2165350" cy="2825750"/>
          </a:xfrm>
          <a:custGeom>
            <a:avLst/>
            <a:gdLst>
              <a:gd name="connsiteX0" fmla="*/ 203200 w 2165350"/>
              <a:gd name="connsiteY0" fmla="*/ 431800 h 2825750"/>
              <a:gd name="connsiteX1" fmla="*/ 679450 w 2165350"/>
              <a:gd name="connsiteY1" fmla="*/ 419100 h 2825750"/>
              <a:gd name="connsiteX2" fmla="*/ 673100 w 2165350"/>
              <a:gd name="connsiteY2" fmla="*/ 533400 h 2825750"/>
              <a:gd name="connsiteX3" fmla="*/ 685800 w 2165350"/>
              <a:gd name="connsiteY3" fmla="*/ 590550 h 2825750"/>
              <a:gd name="connsiteX4" fmla="*/ 698500 w 2165350"/>
              <a:gd name="connsiteY4" fmla="*/ 679450 h 2825750"/>
              <a:gd name="connsiteX5" fmla="*/ 730250 w 2165350"/>
              <a:gd name="connsiteY5" fmla="*/ 749300 h 2825750"/>
              <a:gd name="connsiteX6" fmla="*/ 984250 w 2165350"/>
              <a:gd name="connsiteY6" fmla="*/ 742950 h 2825750"/>
              <a:gd name="connsiteX7" fmla="*/ 1060450 w 2165350"/>
              <a:gd name="connsiteY7" fmla="*/ 139700 h 2825750"/>
              <a:gd name="connsiteX8" fmla="*/ 1111250 w 2165350"/>
              <a:gd name="connsiteY8" fmla="*/ 0 h 2825750"/>
              <a:gd name="connsiteX9" fmla="*/ 1358900 w 2165350"/>
              <a:gd name="connsiteY9" fmla="*/ 50800 h 2825750"/>
              <a:gd name="connsiteX10" fmla="*/ 1308100 w 2165350"/>
              <a:gd name="connsiteY10" fmla="*/ 177800 h 2825750"/>
              <a:gd name="connsiteX11" fmla="*/ 1447800 w 2165350"/>
              <a:gd name="connsiteY11" fmla="*/ 247650 h 2825750"/>
              <a:gd name="connsiteX12" fmla="*/ 1384300 w 2165350"/>
              <a:gd name="connsiteY12" fmla="*/ 469900 h 2825750"/>
              <a:gd name="connsiteX13" fmla="*/ 1454150 w 2165350"/>
              <a:gd name="connsiteY13" fmla="*/ 539750 h 2825750"/>
              <a:gd name="connsiteX14" fmla="*/ 1492250 w 2165350"/>
              <a:gd name="connsiteY14" fmla="*/ 654050 h 2825750"/>
              <a:gd name="connsiteX15" fmla="*/ 1492250 w 2165350"/>
              <a:gd name="connsiteY15" fmla="*/ 774700 h 2825750"/>
              <a:gd name="connsiteX16" fmla="*/ 1739900 w 2165350"/>
              <a:gd name="connsiteY16" fmla="*/ 781050 h 2825750"/>
              <a:gd name="connsiteX17" fmla="*/ 1752600 w 2165350"/>
              <a:gd name="connsiteY17" fmla="*/ 1035050 h 2825750"/>
              <a:gd name="connsiteX18" fmla="*/ 1555750 w 2165350"/>
              <a:gd name="connsiteY18" fmla="*/ 1009650 h 2825750"/>
              <a:gd name="connsiteX19" fmla="*/ 1498600 w 2165350"/>
              <a:gd name="connsiteY19" fmla="*/ 1250950 h 2825750"/>
              <a:gd name="connsiteX20" fmla="*/ 1543050 w 2165350"/>
              <a:gd name="connsiteY20" fmla="*/ 1270000 h 2825750"/>
              <a:gd name="connsiteX21" fmla="*/ 1746250 w 2165350"/>
              <a:gd name="connsiteY21" fmla="*/ 1308100 h 2825750"/>
              <a:gd name="connsiteX22" fmla="*/ 1714500 w 2165350"/>
              <a:gd name="connsiteY22" fmla="*/ 1504950 h 2825750"/>
              <a:gd name="connsiteX23" fmla="*/ 1778000 w 2165350"/>
              <a:gd name="connsiteY23" fmla="*/ 1504950 h 2825750"/>
              <a:gd name="connsiteX24" fmla="*/ 1746250 w 2165350"/>
              <a:gd name="connsiteY24" fmla="*/ 1663700 h 2825750"/>
              <a:gd name="connsiteX25" fmla="*/ 1879600 w 2165350"/>
              <a:gd name="connsiteY25" fmla="*/ 1682750 h 2825750"/>
              <a:gd name="connsiteX26" fmla="*/ 1835150 w 2165350"/>
              <a:gd name="connsiteY26" fmla="*/ 1911350 h 2825750"/>
              <a:gd name="connsiteX27" fmla="*/ 2152650 w 2165350"/>
              <a:gd name="connsiteY27" fmla="*/ 1981200 h 2825750"/>
              <a:gd name="connsiteX28" fmla="*/ 2127250 w 2165350"/>
              <a:gd name="connsiteY28" fmla="*/ 2120900 h 2825750"/>
              <a:gd name="connsiteX29" fmla="*/ 2127250 w 2165350"/>
              <a:gd name="connsiteY29" fmla="*/ 2120900 h 2825750"/>
              <a:gd name="connsiteX30" fmla="*/ 2127250 w 2165350"/>
              <a:gd name="connsiteY30" fmla="*/ 2120900 h 2825750"/>
              <a:gd name="connsiteX31" fmla="*/ 2165350 w 2165350"/>
              <a:gd name="connsiteY31" fmla="*/ 2336800 h 2825750"/>
              <a:gd name="connsiteX32" fmla="*/ 1905000 w 2165350"/>
              <a:gd name="connsiteY32" fmla="*/ 2374900 h 2825750"/>
              <a:gd name="connsiteX33" fmla="*/ 1758950 w 2165350"/>
              <a:gd name="connsiteY33" fmla="*/ 2343150 h 2825750"/>
              <a:gd name="connsiteX34" fmla="*/ 1803400 w 2165350"/>
              <a:gd name="connsiteY34" fmla="*/ 2419350 h 2825750"/>
              <a:gd name="connsiteX35" fmla="*/ 1708150 w 2165350"/>
              <a:gd name="connsiteY35" fmla="*/ 2470150 h 2825750"/>
              <a:gd name="connsiteX36" fmla="*/ 1841500 w 2165350"/>
              <a:gd name="connsiteY36" fmla="*/ 2673350 h 2825750"/>
              <a:gd name="connsiteX37" fmla="*/ 1543050 w 2165350"/>
              <a:gd name="connsiteY37" fmla="*/ 2825750 h 2825750"/>
              <a:gd name="connsiteX38" fmla="*/ 1498600 w 2165350"/>
              <a:gd name="connsiteY38" fmla="*/ 2717800 h 2825750"/>
              <a:gd name="connsiteX39" fmla="*/ 1301750 w 2165350"/>
              <a:gd name="connsiteY39" fmla="*/ 2813050 h 2825750"/>
              <a:gd name="connsiteX40" fmla="*/ 1016000 w 2165350"/>
              <a:gd name="connsiteY40" fmla="*/ 2432050 h 2825750"/>
              <a:gd name="connsiteX41" fmla="*/ 895350 w 2165350"/>
              <a:gd name="connsiteY41" fmla="*/ 2266950 h 2825750"/>
              <a:gd name="connsiteX42" fmla="*/ 863600 w 2165350"/>
              <a:gd name="connsiteY42" fmla="*/ 2266950 h 2825750"/>
              <a:gd name="connsiteX43" fmla="*/ 806450 w 2165350"/>
              <a:gd name="connsiteY43" fmla="*/ 2266950 h 2825750"/>
              <a:gd name="connsiteX44" fmla="*/ 711200 w 2165350"/>
              <a:gd name="connsiteY44" fmla="*/ 2203450 h 2825750"/>
              <a:gd name="connsiteX45" fmla="*/ 469900 w 2165350"/>
              <a:gd name="connsiteY45" fmla="*/ 2032000 h 2825750"/>
              <a:gd name="connsiteX46" fmla="*/ 368300 w 2165350"/>
              <a:gd name="connsiteY46" fmla="*/ 2114550 h 2825750"/>
              <a:gd name="connsiteX47" fmla="*/ 241300 w 2165350"/>
              <a:gd name="connsiteY47" fmla="*/ 2120900 h 2825750"/>
              <a:gd name="connsiteX48" fmla="*/ 165100 w 2165350"/>
              <a:gd name="connsiteY48" fmla="*/ 2076450 h 2825750"/>
              <a:gd name="connsiteX49" fmla="*/ 203200 w 2165350"/>
              <a:gd name="connsiteY49" fmla="*/ 1974850 h 2825750"/>
              <a:gd name="connsiteX50" fmla="*/ 57150 w 2165350"/>
              <a:gd name="connsiteY50" fmla="*/ 1816100 h 2825750"/>
              <a:gd name="connsiteX51" fmla="*/ 12700 w 2165350"/>
              <a:gd name="connsiteY51" fmla="*/ 1682750 h 2825750"/>
              <a:gd name="connsiteX52" fmla="*/ 0 w 2165350"/>
              <a:gd name="connsiteY52" fmla="*/ 1562100 h 2825750"/>
              <a:gd name="connsiteX53" fmla="*/ 12700 w 2165350"/>
              <a:gd name="connsiteY53" fmla="*/ 1498600 h 2825750"/>
              <a:gd name="connsiteX54" fmla="*/ 31750 w 2165350"/>
              <a:gd name="connsiteY54" fmla="*/ 1416050 h 2825750"/>
              <a:gd name="connsiteX55" fmla="*/ 88900 w 2165350"/>
              <a:gd name="connsiteY55" fmla="*/ 1371600 h 2825750"/>
              <a:gd name="connsiteX56" fmla="*/ 298450 w 2165350"/>
              <a:gd name="connsiteY56" fmla="*/ 1270000 h 2825750"/>
              <a:gd name="connsiteX57" fmla="*/ 393700 w 2165350"/>
              <a:gd name="connsiteY57" fmla="*/ 1155700 h 2825750"/>
              <a:gd name="connsiteX58" fmla="*/ 539750 w 2165350"/>
              <a:gd name="connsiteY58" fmla="*/ 1073150 h 2825750"/>
              <a:gd name="connsiteX59" fmla="*/ 260350 w 2165350"/>
              <a:gd name="connsiteY59" fmla="*/ 1028700 h 2825750"/>
              <a:gd name="connsiteX60" fmla="*/ 101600 w 2165350"/>
              <a:gd name="connsiteY60" fmla="*/ 965200 h 2825750"/>
              <a:gd name="connsiteX61" fmla="*/ 114300 w 2165350"/>
              <a:gd name="connsiteY61" fmla="*/ 723900 h 2825750"/>
              <a:gd name="connsiteX62" fmla="*/ 203200 w 2165350"/>
              <a:gd name="connsiteY62" fmla="*/ 43180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65350" h="2825750">
                <a:moveTo>
                  <a:pt x="203200" y="431800"/>
                </a:moveTo>
                <a:lnTo>
                  <a:pt x="679450" y="419100"/>
                </a:lnTo>
                <a:lnTo>
                  <a:pt x="673100" y="533400"/>
                </a:lnTo>
                <a:lnTo>
                  <a:pt x="685800" y="590550"/>
                </a:lnTo>
                <a:lnTo>
                  <a:pt x="698500" y="679450"/>
                </a:lnTo>
                <a:lnTo>
                  <a:pt x="730250" y="749300"/>
                </a:lnTo>
                <a:lnTo>
                  <a:pt x="984250" y="742950"/>
                </a:lnTo>
                <a:lnTo>
                  <a:pt x="1060450" y="139700"/>
                </a:lnTo>
                <a:lnTo>
                  <a:pt x="1111250" y="0"/>
                </a:lnTo>
                <a:lnTo>
                  <a:pt x="1358900" y="50800"/>
                </a:lnTo>
                <a:lnTo>
                  <a:pt x="1308100" y="177800"/>
                </a:lnTo>
                <a:lnTo>
                  <a:pt x="1447800" y="247650"/>
                </a:lnTo>
                <a:lnTo>
                  <a:pt x="1384300" y="469900"/>
                </a:lnTo>
                <a:lnTo>
                  <a:pt x="1454150" y="539750"/>
                </a:lnTo>
                <a:lnTo>
                  <a:pt x="1492250" y="654050"/>
                </a:lnTo>
                <a:lnTo>
                  <a:pt x="1492250" y="774700"/>
                </a:lnTo>
                <a:lnTo>
                  <a:pt x="1739900" y="781050"/>
                </a:lnTo>
                <a:lnTo>
                  <a:pt x="1752600" y="1035050"/>
                </a:lnTo>
                <a:lnTo>
                  <a:pt x="1555750" y="1009650"/>
                </a:lnTo>
                <a:lnTo>
                  <a:pt x="1498600" y="1250950"/>
                </a:lnTo>
                <a:lnTo>
                  <a:pt x="1543050" y="1270000"/>
                </a:lnTo>
                <a:lnTo>
                  <a:pt x="1746250" y="1308100"/>
                </a:lnTo>
                <a:lnTo>
                  <a:pt x="1714500" y="1504950"/>
                </a:lnTo>
                <a:lnTo>
                  <a:pt x="1778000" y="1504950"/>
                </a:lnTo>
                <a:lnTo>
                  <a:pt x="1746250" y="1663700"/>
                </a:lnTo>
                <a:lnTo>
                  <a:pt x="1879600" y="1682750"/>
                </a:lnTo>
                <a:lnTo>
                  <a:pt x="1835150" y="1911350"/>
                </a:lnTo>
                <a:lnTo>
                  <a:pt x="2152650" y="1981200"/>
                </a:lnTo>
                <a:lnTo>
                  <a:pt x="2127250" y="2120900"/>
                </a:lnTo>
                <a:lnTo>
                  <a:pt x="2127250" y="2120900"/>
                </a:lnTo>
                <a:lnTo>
                  <a:pt x="2127250" y="2120900"/>
                </a:lnTo>
                <a:lnTo>
                  <a:pt x="2165350" y="2336800"/>
                </a:lnTo>
                <a:lnTo>
                  <a:pt x="1905000" y="2374900"/>
                </a:lnTo>
                <a:lnTo>
                  <a:pt x="1758950" y="2343150"/>
                </a:lnTo>
                <a:lnTo>
                  <a:pt x="1803400" y="2419350"/>
                </a:lnTo>
                <a:lnTo>
                  <a:pt x="1708150" y="2470150"/>
                </a:lnTo>
                <a:lnTo>
                  <a:pt x="1841500" y="2673350"/>
                </a:lnTo>
                <a:lnTo>
                  <a:pt x="1543050" y="2825750"/>
                </a:lnTo>
                <a:lnTo>
                  <a:pt x="1498600" y="2717800"/>
                </a:lnTo>
                <a:lnTo>
                  <a:pt x="1301750" y="2813050"/>
                </a:lnTo>
                <a:lnTo>
                  <a:pt x="1016000" y="2432050"/>
                </a:lnTo>
                <a:lnTo>
                  <a:pt x="895350" y="2266950"/>
                </a:lnTo>
                <a:lnTo>
                  <a:pt x="863600" y="2266950"/>
                </a:lnTo>
                <a:lnTo>
                  <a:pt x="806450" y="2266950"/>
                </a:lnTo>
                <a:lnTo>
                  <a:pt x="711200" y="2203450"/>
                </a:lnTo>
                <a:lnTo>
                  <a:pt x="469900" y="2032000"/>
                </a:lnTo>
                <a:lnTo>
                  <a:pt x="368300" y="2114550"/>
                </a:lnTo>
                <a:lnTo>
                  <a:pt x="241300" y="2120900"/>
                </a:lnTo>
                <a:lnTo>
                  <a:pt x="165100" y="2076450"/>
                </a:lnTo>
                <a:lnTo>
                  <a:pt x="203200" y="1974850"/>
                </a:lnTo>
                <a:lnTo>
                  <a:pt x="57150" y="1816100"/>
                </a:lnTo>
                <a:lnTo>
                  <a:pt x="12700" y="1682750"/>
                </a:lnTo>
                <a:lnTo>
                  <a:pt x="0" y="1562100"/>
                </a:lnTo>
                <a:lnTo>
                  <a:pt x="12700" y="1498600"/>
                </a:lnTo>
                <a:lnTo>
                  <a:pt x="31750" y="1416050"/>
                </a:lnTo>
                <a:lnTo>
                  <a:pt x="88900" y="1371600"/>
                </a:lnTo>
                <a:lnTo>
                  <a:pt x="298450" y="1270000"/>
                </a:lnTo>
                <a:lnTo>
                  <a:pt x="393700" y="1155700"/>
                </a:lnTo>
                <a:lnTo>
                  <a:pt x="539750" y="1073150"/>
                </a:lnTo>
                <a:lnTo>
                  <a:pt x="260350" y="1028700"/>
                </a:lnTo>
                <a:lnTo>
                  <a:pt x="101600" y="965200"/>
                </a:lnTo>
                <a:lnTo>
                  <a:pt x="114300" y="723900"/>
                </a:lnTo>
                <a:lnTo>
                  <a:pt x="203200" y="431800"/>
                </a:lnTo>
                <a:close/>
              </a:path>
            </a:pathLst>
          </a:custGeom>
          <a:solidFill>
            <a:schemeClr val="bg2">
              <a:lumMod val="90000"/>
              <a:alpha val="64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9DEA56BC-4D00-8D7C-49C2-01485E5790CA}"/>
              </a:ext>
            </a:extLst>
          </p:cNvPr>
          <p:cNvSpPr/>
          <p:nvPr/>
        </p:nvSpPr>
        <p:spPr>
          <a:xfrm>
            <a:off x="8740049" y="6261070"/>
            <a:ext cx="615950" cy="469900"/>
          </a:xfrm>
          <a:custGeom>
            <a:avLst/>
            <a:gdLst>
              <a:gd name="connsiteX0" fmla="*/ 6350 w 615950"/>
              <a:gd name="connsiteY0" fmla="*/ 0 h 469900"/>
              <a:gd name="connsiteX1" fmla="*/ 0 w 615950"/>
              <a:gd name="connsiteY1" fmla="*/ 222250 h 469900"/>
              <a:gd name="connsiteX2" fmla="*/ 266700 w 615950"/>
              <a:gd name="connsiteY2" fmla="*/ 317500 h 469900"/>
              <a:gd name="connsiteX3" fmla="*/ 285750 w 615950"/>
              <a:gd name="connsiteY3" fmla="*/ 419100 h 469900"/>
              <a:gd name="connsiteX4" fmla="*/ 615950 w 615950"/>
              <a:gd name="connsiteY4" fmla="*/ 469900 h 469900"/>
              <a:gd name="connsiteX5" fmla="*/ 584200 w 615950"/>
              <a:gd name="connsiteY5" fmla="*/ 247650 h 469900"/>
              <a:gd name="connsiteX6" fmla="*/ 6350 w 615950"/>
              <a:gd name="connsiteY6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469900">
                <a:moveTo>
                  <a:pt x="6350" y="0"/>
                </a:moveTo>
                <a:lnTo>
                  <a:pt x="0" y="222250"/>
                </a:lnTo>
                <a:lnTo>
                  <a:pt x="266700" y="317500"/>
                </a:lnTo>
                <a:lnTo>
                  <a:pt x="285750" y="419100"/>
                </a:lnTo>
                <a:lnTo>
                  <a:pt x="615950" y="469900"/>
                </a:lnTo>
                <a:lnTo>
                  <a:pt x="584200" y="247650"/>
                </a:lnTo>
                <a:lnTo>
                  <a:pt x="6350" y="0"/>
                </a:lnTo>
                <a:close/>
              </a:path>
            </a:pathLst>
          </a:custGeom>
          <a:solidFill>
            <a:schemeClr val="bg2">
              <a:lumMod val="90000"/>
              <a:alpha val="64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C925F8B-80D0-8885-9850-6A0297DBFA2F}"/>
              </a:ext>
            </a:extLst>
          </p:cNvPr>
          <p:cNvSpPr/>
          <p:nvPr/>
        </p:nvSpPr>
        <p:spPr>
          <a:xfrm>
            <a:off x="892504" y="2651686"/>
            <a:ext cx="360000" cy="360000"/>
          </a:xfrm>
          <a:prstGeom prst="rect">
            <a:avLst/>
          </a:prstGeom>
          <a:solidFill>
            <a:schemeClr val="accent4">
              <a:alpha val="7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BA81200-27A1-BA52-054F-9B3ACEC9C384}"/>
              </a:ext>
            </a:extLst>
          </p:cNvPr>
          <p:cNvSpPr/>
          <p:nvPr/>
        </p:nvSpPr>
        <p:spPr>
          <a:xfrm>
            <a:off x="892504" y="4426328"/>
            <a:ext cx="360000" cy="360000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58B162-7750-DDA5-521C-2149F4C61919}"/>
              </a:ext>
            </a:extLst>
          </p:cNvPr>
          <p:cNvSpPr/>
          <p:nvPr/>
        </p:nvSpPr>
        <p:spPr>
          <a:xfrm>
            <a:off x="892504" y="5362033"/>
            <a:ext cx="360000" cy="360000"/>
          </a:xfrm>
          <a:prstGeom prst="rect">
            <a:avLst/>
          </a:prstGeom>
          <a:solidFill>
            <a:schemeClr val="accent5">
              <a:alpha val="7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00335F17-11D5-66EC-7E66-A71C8B397F43}"/>
              </a:ext>
            </a:extLst>
          </p:cNvPr>
          <p:cNvSpPr txBox="1">
            <a:spLocks/>
          </p:cNvSpPr>
          <p:nvPr/>
        </p:nvSpPr>
        <p:spPr>
          <a:xfrm>
            <a:off x="1350970" y="2633133"/>
            <a:ext cx="4088821" cy="300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Wärmenetzgebiet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F2526352-E760-DEB9-B3CB-F52A3E6D12BF}"/>
              </a:ext>
            </a:extLst>
          </p:cNvPr>
          <p:cNvSpPr txBox="1">
            <a:spLocks/>
          </p:cNvSpPr>
          <p:nvPr/>
        </p:nvSpPr>
        <p:spPr>
          <a:xfrm>
            <a:off x="1350970" y="4284605"/>
            <a:ext cx="4516450" cy="6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Gebiet für dezentrale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Wärmeversorgung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5FE66A-E7B0-7CC9-BA28-0F8B706A101F}"/>
              </a:ext>
            </a:extLst>
          </p:cNvPr>
          <p:cNvSpPr/>
          <p:nvPr/>
        </p:nvSpPr>
        <p:spPr>
          <a:xfrm>
            <a:off x="892504" y="3493522"/>
            <a:ext cx="360000" cy="18000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FAEFA620-B4A1-C314-6A81-BED3D6EF7081}"/>
              </a:ext>
            </a:extLst>
          </p:cNvPr>
          <p:cNvSpPr txBox="1">
            <a:spLocks/>
          </p:cNvSpPr>
          <p:nvPr/>
        </p:nvSpPr>
        <p:spPr>
          <a:xfrm>
            <a:off x="1361411" y="3397355"/>
            <a:ext cx="2215571" cy="65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Prüfgebiet (Ausbau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Wärmenetze)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F1543E-FC5C-CD20-4BE5-9020C84E88CB}"/>
              </a:ext>
            </a:extLst>
          </p:cNvPr>
          <p:cNvSpPr/>
          <p:nvPr/>
        </p:nvSpPr>
        <p:spPr>
          <a:xfrm>
            <a:off x="892504" y="3807855"/>
            <a:ext cx="360000" cy="180000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9CC482CF-1FC3-DE6B-AEB3-689A0E6ED0E9}"/>
              </a:ext>
            </a:extLst>
          </p:cNvPr>
          <p:cNvSpPr txBox="1">
            <a:spLocks/>
          </p:cNvSpPr>
          <p:nvPr/>
        </p:nvSpPr>
        <p:spPr>
          <a:xfrm>
            <a:off x="1273037" y="5219236"/>
            <a:ext cx="4240894" cy="6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Wasserstoffnetzgebiet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(CO</a:t>
            </a:r>
            <a:r>
              <a:rPr lang="de-DE" sz="1800" baseline="-25000" dirty="0"/>
              <a:t>2</a:t>
            </a:r>
            <a:r>
              <a:rPr lang="de-DE" sz="1800" dirty="0"/>
              <a:t>-neutrale Gasnetze)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5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E855-2784-E479-6133-ABC0AE013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93FD6-8B36-ACD0-84F3-5BEB4EE8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970B5E-E812-B635-484C-7F8BFC34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18F658-13AF-C755-105B-1958B4E7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15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83C62C2-F889-6B18-CE34-91ACEA5C7213}"/>
              </a:ext>
            </a:extLst>
          </p:cNvPr>
          <p:cNvSpPr txBox="1"/>
          <p:nvPr/>
        </p:nvSpPr>
        <p:spPr>
          <a:xfrm>
            <a:off x="839787" y="1672966"/>
            <a:ext cx="3865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Zielszenario 2045:</a:t>
            </a:r>
          </a:p>
          <a:p>
            <a:pPr marL="0" indent="0">
              <a:buNone/>
            </a:pPr>
            <a:r>
              <a:rPr lang="de-DE" sz="2000" b="1" dirty="0"/>
              <a:t>Wärmeversorgung Wettstetten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DBA8FD-CE25-4DD0-A9D6-4A44A834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633" y="1556919"/>
            <a:ext cx="4322439" cy="5218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C18F3CA-BD1B-7035-4B7E-7C39A0BA8250}"/>
              </a:ext>
            </a:extLst>
          </p:cNvPr>
          <p:cNvSpPr/>
          <p:nvPr/>
        </p:nvSpPr>
        <p:spPr>
          <a:xfrm>
            <a:off x="873712" y="2523825"/>
            <a:ext cx="321308" cy="286346"/>
          </a:xfrm>
          <a:prstGeom prst="rect">
            <a:avLst/>
          </a:prstGeom>
          <a:solidFill>
            <a:schemeClr val="accent4">
              <a:alpha val="7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F06358-5FE7-DE80-7524-7FE3BB0FE766}"/>
              </a:ext>
            </a:extLst>
          </p:cNvPr>
          <p:cNvSpPr/>
          <p:nvPr/>
        </p:nvSpPr>
        <p:spPr>
          <a:xfrm>
            <a:off x="881049" y="4876921"/>
            <a:ext cx="321308" cy="286346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F1484A-7DE1-88D8-C50D-D678DCF3F3B5}"/>
              </a:ext>
            </a:extLst>
          </p:cNvPr>
          <p:cNvSpPr/>
          <p:nvPr/>
        </p:nvSpPr>
        <p:spPr>
          <a:xfrm>
            <a:off x="888386" y="5618357"/>
            <a:ext cx="321308" cy="284549"/>
          </a:xfrm>
          <a:prstGeom prst="rect">
            <a:avLst/>
          </a:prstGeom>
          <a:solidFill>
            <a:schemeClr val="accent5">
              <a:alpha val="7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2A7762BC-C6B2-B23A-7E3C-B8FE862A3612}"/>
              </a:ext>
            </a:extLst>
          </p:cNvPr>
          <p:cNvSpPr txBox="1">
            <a:spLocks/>
          </p:cNvSpPr>
          <p:nvPr/>
        </p:nvSpPr>
        <p:spPr>
          <a:xfrm>
            <a:off x="1242773" y="2462845"/>
            <a:ext cx="3346982" cy="300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Wärmenetzgebiet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725F0FF9-AF26-280C-C3D3-6ACE81524FBF}"/>
              </a:ext>
            </a:extLst>
          </p:cNvPr>
          <p:cNvSpPr txBox="1">
            <a:spLocks/>
          </p:cNvSpPr>
          <p:nvPr/>
        </p:nvSpPr>
        <p:spPr>
          <a:xfrm>
            <a:off x="1209694" y="4673002"/>
            <a:ext cx="3346982" cy="6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Gebiet für dezentrale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Wärmeversorgung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68BB9EA-52A3-A12F-DD3A-40003809222B}"/>
              </a:ext>
            </a:extLst>
          </p:cNvPr>
          <p:cNvSpPr/>
          <p:nvPr/>
        </p:nvSpPr>
        <p:spPr>
          <a:xfrm>
            <a:off x="881049" y="3166243"/>
            <a:ext cx="335982" cy="300426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0A4EA2DC-F8CA-E11B-96CD-AF5F8AF0298B}"/>
              </a:ext>
            </a:extLst>
          </p:cNvPr>
          <p:cNvSpPr txBox="1">
            <a:spLocks/>
          </p:cNvSpPr>
          <p:nvPr/>
        </p:nvSpPr>
        <p:spPr>
          <a:xfrm>
            <a:off x="1252102" y="2989451"/>
            <a:ext cx="3337653" cy="65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Prüfgebiet (Ausbau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Wärmenetze)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2552DC8-6A49-99CB-CC89-58D8A1289F32}"/>
              </a:ext>
            </a:extLst>
          </p:cNvPr>
          <p:cNvSpPr/>
          <p:nvPr/>
        </p:nvSpPr>
        <p:spPr>
          <a:xfrm>
            <a:off x="883211" y="3953196"/>
            <a:ext cx="316753" cy="300426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0FD64C3F-3B51-83B8-1AAE-97896D510E60}"/>
              </a:ext>
            </a:extLst>
          </p:cNvPr>
          <p:cNvSpPr txBox="1">
            <a:spLocks/>
          </p:cNvSpPr>
          <p:nvPr/>
        </p:nvSpPr>
        <p:spPr>
          <a:xfrm>
            <a:off x="1246373" y="3798921"/>
            <a:ext cx="3346982" cy="65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Prüfgebiet (Ausbau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Wärmenetze)</a:t>
            </a: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E611CB40-9D90-D05F-80B1-8B7535B9E214}"/>
              </a:ext>
            </a:extLst>
          </p:cNvPr>
          <p:cNvSpPr txBox="1">
            <a:spLocks/>
          </p:cNvSpPr>
          <p:nvPr/>
        </p:nvSpPr>
        <p:spPr>
          <a:xfrm>
            <a:off x="1163974" y="5473587"/>
            <a:ext cx="3425781" cy="6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Wasserstoffnetzgebiet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(CO</a:t>
            </a:r>
            <a:r>
              <a:rPr lang="de-DE" sz="1800" baseline="-25000" dirty="0"/>
              <a:t>2</a:t>
            </a:r>
            <a:r>
              <a:rPr lang="de-DE" sz="1800" dirty="0"/>
              <a:t>-neutrale Gasnetze)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8DE9-FA27-6AFF-D612-313A3AEF5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9D709-98BE-A4CF-46D3-FC4CD99D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20C095-6DB3-B571-D7E2-BB9D6E57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AA1268-30A4-1036-68F1-C2AD95A9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4647A9-F2A4-34DE-F308-6BF302E32F82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pic>
        <p:nvPicPr>
          <p:cNvPr id="16" name="Grafik 15" descr="Ein Bild, das Text, Screenshot, Diagramm, Karte enthält.&#10;&#10;Automatisch generierte Beschreibung">
            <a:extLst>
              <a:ext uri="{FF2B5EF4-FFF2-40B4-BE49-F238E27FC236}">
                <a16:creationId xmlns:a16="http://schemas.microsoft.com/office/drawing/2014/main" id="{A191DC49-B40B-9E0F-186A-51B9AD592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7" y="2055734"/>
            <a:ext cx="5618763" cy="4090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B5843F3-3379-DB7D-081B-D42B2ED38BD8}"/>
              </a:ext>
            </a:extLst>
          </p:cNvPr>
          <p:cNvSpPr/>
          <p:nvPr/>
        </p:nvSpPr>
        <p:spPr>
          <a:xfrm>
            <a:off x="3661038" y="2215452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C5172AE-EEB1-A7E9-4031-8746AD7036C0}"/>
              </a:ext>
            </a:extLst>
          </p:cNvPr>
          <p:cNvSpPr/>
          <p:nvPr/>
        </p:nvSpPr>
        <p:spPr>
          <a:xfrm>
            <a:off x="5751095" y="2215452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9CBF74D-43E6-B72A-5674-CB562D5B858A}"/>
              </a:ext>
            </a:extLst>
          </p:cNvPr>
          <p:cNvSpPr/>
          <p:nvPr/>
        </p:nvSpPr>
        <p:spPr>
          <a:xfrm>
            <a:off x="3661038" y="4122628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6A35CB1-195A-B288-D830-C06751086BBF}"/>
              </a:ext>
            </a:extLst>
          </p:cNvPr>
          <p:cNvSpPr/>
          <p:nvPr/>
        </p:nvSpPr>
        <p:spPr>
          <a:xfrm>
            <a:off x="8430181" y="2055734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7899A7-3CCF-5766-9A16-E3FBFA052995}"/>
              </a:ext>
            </a:extLst>
          </p:cNvPr>
          <p:cNvSpPr txBox="1"/>
          <p:nvPr/>
        </p:nvSpPr>
        <p:spPr>
          <a:xfrm>
            <a:off x="8989613" y="1932623"/>
            <a:ext cx="181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Kurzinfos über das Fokusgebiet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DACF717-90BC-71CB-CA67-4F3F9B761FEB}"/>
              </a:ext>
            </a:extLst>
          </p:cNvPr>
          <p:cNvSpPr/>
          <p:nvPr/>
        </p:nvSpPr>
        <p:spPr>
          <a:xfrm>
            <a:off x="8430181" y="290350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CCF8779-70EB-89A9-AC84-EB2B398EF97B}"/>
              </a:ext>
            </a:extLst>
          </p:cNvPr>
          <p:cNvSpPr/>
          <p:nvPr/>
        </p:nvSpPr>
        <p:spPr>
          <a:xfrm>
            <a:off x="8430181" y="3826826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13EB6A7-E698-E677-6E02-F0377F739407}"/>
              </a:ext>
            </a:extLst>
          </p:cNvPr>
          <p:cNvSpPr txBox="1"/>
          <p:nvPr/>
        </p:nvSpPr>
        <p:spPr>
          <a:xfrm>
            <a:off x="8989613" y="2903507"/>
            <a:ext cx="181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Bild des Fokusgebiets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F5DCFD5-01E9-1B70-8869-52668C84FCF2}"/>
              </a:ext>
            </a:extLst>
          </p:cNvPr>
          <p:cNvSpPr txBox="1"/>
          <p:nvPr/>
        </p:nvSpPr>
        <p:spPr>
          <a:xfrm>
            <a:off x="8989613" y="3874391"/>
            <a:ext cx="290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Energie- und THG-Bilanz speziell für das Fokusgebiet</a:t>
            </a:r>
          </a:p>
        </p:txBody>
      </p:sp>
    </p:spTree>
    <p:extLst>
      <p:ext uri="{BB962C8B-B14F-4D97-AF65-F5344CB8AC3E}">
        <p14:creationId xmlns:p14="http://schemas.microsoft.com/office/powerpoint/2010/main" val="328580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2AE8F-B9DB-D153-743A-E704E94AC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5B399-B8A5-0452-3015-D2C6B640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D88B5-581C-CF28-1FE4-11E97D98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B26DC0-EBAA-9C53-BBA8-BDE37FB5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17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7EBC4B-40E6-B45A-D524-C98447220BA0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pic>
        <p:nvPicPr>
          <p:cNvPr id="16" name="Grafik 15" descr="Ein Bild, das Text, Screenshot, Diagramm, Karte enthält.&#10;&#10;Automatisch generierte Beschreibung">
            <a:extLst>
              <a:ext uri="{FF2B5EF4-FFF2-40B4-BE49-F238E27FC236}">
                <a16:creationId xmlns:a16="http://schemas.microsoft.com/office/drawing/2014/main" id="{061FD739-E671-2286-E0EC-542F3153D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62" b="54183"/>
          <a:stretch/>
        </p:blipFill>
        <p:spPr>
          <a:xfrm>
            <a:off x="994814" y="2068434"/>
            <a:ext cx="7001972" cy="3942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63BA292-AA6F-834F-00C2-44686FFAFE66}"/>
              </a:ext>
            </a:extLst>
          </p:cNvPr>
          <p:cNvSpPr/>
          <p:nvPr/>
        </p:nvSpPr>
        <p:spPr>
          <a:xfrm>
            <a:off x="5895945" y="156447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18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7368-B72A-8CB1-D420-BE853EDB1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05B6B-4E7F-616F-8AF0-C62E3B64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33EA5D-97FF-D8B9-79D5-127DFB5F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F0D9C9-C067-8CEF-A18D-46779356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18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A9504B-B288-669D-575D-417F2394F868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pic>
        <p:nvPicPr>
          <p:cNvPr id="7" name="Grafik 6" descr="Ein Bild, das Text, Screenshot, Diagramm, Karte enthält.&#10;&#10;Automatisch generierte Beschreibung">
            <a:extLst>
              <a:ext uri="{FF2B5EF4-FFF2-40B4-BE49-F238E27FC236}">
                <a16:creationId xmlns:a16="http://schemas.microsoft.com/office/drawing/2014/main" id="{AA3D88CA-3D31-2576-8D53-7D4A9EC4B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0" r="271" b="51788"/>
          <a:stretch/>
        </p:blipFill>
        <p:spPr>
          <a:xfrm>
            <a:off x="938742" y="2152662"/>
            <a:ext cx="4724400" cy="4056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8F5C564-520A-8AE6-97E3-392B449D3CE2}"/>
              </a:ext>
            </a:extLst>
          </p:cNvPr>
          <p:cNvSpPr/>
          <p:nvPr/>
        </p:nvSpPr>
        <p:spPr>
          <a:xfrm>
            <a:off x="5895945" y="156447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238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E129C-8A5C-20E8-628F-A6D93380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56088-D39E-03ED-6245-3156227D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2422F-4C12-8749-E74A-11BBAB2F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4C10C7-D0AE-15D4-086B-0C695068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B24323-B23D-5DA2-4912-EB130A755341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pic>
        <p:nvPicPr>
          <p:cNvPr id="14" name="Grafik 13" descr="Ein Bild, das Text, Screenshot, Diagramm, Karte enthält.&#10;&#10;Automatisch generierte Beschreibung">
            <a:extLst>
              <a:ext uri="{FF2B5EF4-FFF2-40B4-BE49-F238E27FC236}">
                <a16:creationId xmlns:a16="http://schemas.microsoft.com/office/drawing/2014/main" id="{F602E198-4EBE-4B63-EA00-244EA0CCF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7"/>
          <a:stretch/>
        </p:blipFill>
        <p:spPr>
          <a:xfrm>
            <a:off x="873632" y="2255787"/>
            <a:ext cx="9651111" cy="3770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1841610F-E082-2F00-62FA-20B4507A3CC0}"/>
              </a:ext>
            </a:extLst>
          </p:cNvPr>
          <p:cNvSpPr/>
          <p:nvPr/>
        </p:nvSpPr>
        <p:spPr>
          <a:xfrm>
            <a:off x="5895945" y="156447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896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8202027-5672-46D2-A6AC-58851C98CE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8" imgH="536" progId="TCLayout.ActiveDocument.1">
                  <p:embed/>
                </p:oleObj>
              </mc:Choice>
              <mc:Fallback>
                <p:oleObj name="think-cell Folie" r:id="rId3" imgW="538" imgH="53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8202027-5672-46D2-A6AC-58851C98C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B2C2F152-CAF9-4E15-B6D7-294CC662018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A15B95-3CF4-4D9E-B4FA-7244C9F4D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46" y="692783"/>
            <a:ext cx="3650734" cy="8780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0BE5967-D3E7-4117-9B30-D6C00F9CD744}"/>
              </a:ext>
            </a:extLst>
          </p:cNvPr>
          <p:cNvSpPr txBox="1"/>
          <p:nvPr/>
        </p:nvSpPr>
        <p:spPr>
          <a:xfrm>
            <a:off x="533798" y="3643612"/>
            <a:ext cx="52380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ea typeface="Roboto" panose="02000000000000000000" pitchFamily="2" charset="0"/>
                <a:cs typeface="Tahoma" panose="020B0604030504040204" pitchFamily="34" charset="0"/>
              </a:rPr>
              <a:t>Kommunale Wärmeplanung für Wettstetten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37373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37373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Wettstetten, </a:t>
            </a:r>
            <a:r>
              <a:rPr lang="de-DE" sz="2400" dirty="0">
                <a:solidFill>
                  <a:srgbClr val="373736"/>
                </a:solidFill>
                <a:latin typeface="Calibri" panose="020F0502020204030204"/>
                <a:ea typeface="+mj-ea"/>
                <a:cs typeface="+mj-cs"/>
              </a:rPr>
              <a:t>13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.02.2025</a:t>
            </a:r>
            <a:endParaRPr lang="de-DE" sz="1600" dirty="0">
              <a:solidFill>
                <a:srgbClr val="373736"/>
              </a:solidFill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26D4226-16E8-421F-A86B-94F997D5B3CF}"/>
              </a:ext>
            </a:extLst>
          </p:cNvPr>
          <p:cNvCxnSpPr>
            <a:cxnSpLocks/>
          </p:cNvCxnSpPr>
          <p:nvPr/>
        </p:nvCxnSpPr>
        <p:spPr>
          <a:xfrm>
            <a:off x="587375" y="3429000"/>
            <a:ext cx="511333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2EFBE630-1536-4664-A624-89210A40B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920" y="1448331"/>
            <a:ext cx="3286320" cy="3442811"/>
          </a:xfrm>
          <a:prstGeom prst="rect">
            <a:avLst/>
          </a:prstGeom>
        </p:spPr>
      </p:pic>
      <p:pic>
        <p:nvPicPr>
          <p:cNvPr id="3" name="Grafik 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7BCCBF6C-4FC6-92B4-CFAF-DE687A908B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4" y="1954651"/>
            <a:ext cx="3486785" cy="6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B68E4-A6D6-CBCE-E8FD-2AEA30C43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D481C-9DC0-D635-CF29-9344811C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693AB9-DD5B-9CA4-D356-F6717DD8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94E261-8C01-C89F-495D-F80A440B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20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8D46C9-451D-DB67-911C-F7F3C18F67B0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3AE2133-3A72-225E-7071-0DCC1F09BADC}"/>
              </a:ext>
            </a:extLst>
          </p:cNvPr>
          <p:cNvSpPr txBox="1"/>
          <p:nvPr/>
        </p:nvSpPr>
        <p:spPr>
          <a:xfrm>
            <a:off x="6240086" y="2518390"/>
            <a:ext cx="229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Versorgungsoptionen des Fokusgebiets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8FBC56E-ECAC-B8FF-DAD5-E48BAD335351}"/>
              </a:ext>
            </a:extLst>
          </p:cNvPr>
          <p:cNvSpPr txBox="1"/>
          <p:nvPr/>
        </p:nvSpPr>
        <p:spPr>
          <a:xfrm>
            <a:off x="6240086" y="5034883"/>
            <a:ext cx="202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Umsetzungsschritte über die Stützjahre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46AB8CA-57DB-E00C-47BF-2FD2A3BF79F5}"/>
              </a:ext>
            </a:extLst>
          </p:cNvPr>
          <p:cNvSpPr txBox="1"/>
          <p:nvPr/>
        </p:nvSpPr>
        <p:spPr>
          <a:xfrm>
            <a:off x="6240086" y="3591219"/>
            <a:ext cx="247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Vorläufige Prognosen über Investitionskosten beim Heizungstausch</a:t>
            </a:r>
          </a:p>
        </p:txBody>
      </p:sp>
      <p:pic>
        <p:nvPicPr>
          <p:cNvPr id="7" name="Grafik 6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E2164FC4-9761-1631-445B-91CF227F1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7" y="2045380"/>
            <a:ext cx="4944625" cy="4384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A3098C3-174E-F97B-4AD8-C13FD6016324}"/>
              </a:ext>
            </a:extLst>
          </p:cNvPr>
          <p:cNvSpPr/>
          <p:nvPr/>
        </p:nvSpPr>
        <p:spPr>
          <a:xfrm>
            <a:off x="5025088" y="2563391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E39C1E5-55DF-B1D9-606B-F96DE6E99196}"/>
              </a:ext>
            </a:extLst>
          </p:cNvPr>
          <p:cNvSpPr/>
          <p:nvPr/>
        </p:nvSpPr>
        <p:spPr>
          <a:xfrm>
            <a:off x="707571" y="2286001"/>
            <a:ext cx="5388429" cy="10668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55C09FD-FB27-485F-06FD-EDF038226B1C}"/>
              </a:ext>
            </a:extLst>
          </p:cNvPr>
          <p:cNvSpPr/>
          <p:nvPr/>
        </p:nvSpPr>
        <p:spPr>
          <a:xfrm>
            <a:off x="707571" y="3456105"/>
            <a:ext cx="5388429" cy="75290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7B9D8D5-2766-8B19-B36E-844BFCB1A21B}"/>
              </a:ext>
            </a:extLst>
          </p:cNvPr>
          <p:cNvSpPr/>
          <p:nvPr/>
        </p:nvSpPr>
        <p:spPr>
          <a:xfrm>
            <a:off x="5025088" y="3650276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3A89996-BCB3-3F3D-C3A5-BEC0DE60A325}"/>
              </a:ext>
            </a:extLst>
          </p:cNvPr>
          <p:cNvSpPr/>
          <p:nvPr/>
        </p:nvSpPr>
        <p:spPr>
          <a:xfrm>
            <a:off x="707571" y="4303010"/>
            <a:ext cx="5388429" cy="153173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DA13DBA-6848-AE24-912C-C12653FD133E}"/>
              </a:ext>
            </a:extLst>
          </p:cNvPr>
          <p:cNvSpPr/>
          <p:nvPr/>
        </p:nvSpPr>
        <p:spPr>
          <a:xfrm>
            <a:off x="5025088" y="469109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5004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A72D-81A7-0702-7B8F-FFB793E08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16469-EEEA-B2D6-0295-583F2071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F8E093-145A-36DE-D6AA-C2BCD723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2A9F24-6E42-1B63-DD5E-294EB8B9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68A68D-FB8A-E1BE-AFED-B9B0CF0BF294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pic>
        <p:nvPicPr>
          <p:cNvPr id="7" name="Grafik 6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90C98371-743F-C94D-2861-387A1D0C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6" b="70178"/>
          <a:stretch/>
        </p:blipFill>
        <p:spPr>
          <a:xfrm>
            <a:off x="851658" y="2252208"/>
            <a:ext cx="10882228" cy="3280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0D1F2F60-FC2E-5EF6-F60B-3F9031D34FA3}"/>
              </a:ext>
            </a:extLst>
          </p:cNvPr>
          <p:cNvSpPr/>
          <p:nvPr/>
        </p:nvSpPr>
        <p:spPr>
          <a:xfrm>
            <a:off x="5895945" y="156447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003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C579D-C7B9-5637-CA09-FF19610AB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FFD89-7CA3-55D0-C434-1E828504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EAD7A2-78B5-E1EF-C140-525191DE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8B1219-72FE-321C-78CE-626AE75D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D4EE79-7288-7FE9-7EC9-FB8F79FCBF75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pic>
        <p:nvPicPr>
          <p:cNvPr id="7" name="Grafik 6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D4ADC7D7-3A6A-F6EF-8B07-1F339376B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8" r="12296" b="49822"/>
          <a:stretch/>
        </p:blipFill>
        <p:spPr>
          <a:xfrm>
            <a:off x="851658" y="2197780"/>
            <a:ext cx="10882228" cy="2178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E83BF604-71FC-EA4E-355E-C0122847F8F4}"/>
              </a:ext>
            </a:extLst>
          </p:cNvPr>
          <p:cNvSpPr/>
          <p:nvPr/>
        </p:nvSpPr>
        <p:spPr>
          <a:xfrm>
            <a:off x="5895945" y="156447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240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4A746-E6E2-6CC6-E525-91B5A691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FD4BA-54BE-DD82-3808-3C097D3F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AP3: </a:t>
            </a:r>
            <a:r>
              <a:rPr lang="de-DE" dirty="0">
                <a:solidFill>
                  <a:schemeClr val="tx1"/>
                </a:solidFill>
              </a:rPr>
              <a:t>Strategie &amp; Maßnahmenkatalog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02C093-2C94-81BB-C52B-75945557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A18DF4-F211-540A-E7B9-6F78BCAF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23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48B55E-861C-AB6D-D5CB-2EBC68C1950C}"/>
              </a:ext>
            </a:extLst>
          </p:cNvPr>
          <p:cNvSpPr txBox="1"/>
          <p:nvPr/>
        </p:nvSpPr>
        <p:spPr>
          <a:xfrm>
            <a:off x="851657" y="1531820"/>
            <a:ext cx="7778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/>
              <a:t>Maßnahmensteckbriefe je Versorgungsgebiet</a:t>
            </a:r>
          </a:p>
        </p:txBody>
      </p:sp>
      <p:pic>
        <p:nvPicPr>
          <p:cNvPr id="7" name="Grafik 6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3D051836-523C-1648-6A02-07F618A5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51032" r="12187" b="13880"/>
          <a:stretch/>
        </p:blipFill>
        <p:spPr>
          <a:xfrm>
            <a:off x="851658" y="2186893"/>
            <a:ext cx="10882228" cy="3860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3CF49026-6117-95FF-CD3D-B2797FA51882}"/>
              </a:ext>
            </a:extLst>
          </p:cNvPr>
          <p:cNvSpPr/>
          <p:nvPr/>
        </p:nvSpPr>
        <p:spPr>
          <a:xfrm>
            <a:off x="5895945" y="1564477"/>
            <a:ext cx="400110" cy="400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5638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AP4 – AP6: Verstetigung &amp; Dokumentation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24</a:t>
            </a:fld>
            <a:endParaRPr lang="de-DE"/>
          </a:p>
        </p:txBody>
      </p:sp>
      <p:pic>
        <p:nvPicPr>
          <p:cNvPr id="12" name="Grafik 11" descr="Entscheidungsdiagramm Silhouette">
            <a:extLst>
              <a:ext uri="{FF2B5EF4-FFF2-40B4-BE49-F238E27FC236}">
                <a16:creationId xmlns:a16="http://schemas.microsoft.com/office/drawing/2014/main" id="{6F3EA083-781E-CCD2-CA9E-72BAB579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8843" y="1814198"/>
            <a:ext cx="1800000" cy="1800000"/>
          </a:xfrm>
          <a:prstGeom prst="rect">
            <a:avLst/>
          </a:prstGeom>
        </p:spPr>
      </p:pic>
      <p:pic>
        <p:nvPicPr>
          <p:cNvPr id="14" name="Grafik 13" descr="Kreise mit Pfeilen Silhouette">
            <a:extLst>
              <a:ext uri="{FF2B5EF4-FFF2-40B4-BE49-F238E27FC236}">
                <a16:creationId xmlns:a16="http://schemas.microsoft.com/office/drawing/2014/main" id="{6E8CE26D-B584-A191-E0E2-94200987F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858" y="1865485"/>
            <a:ext cx="1800000" cy="1800000"/>
          </a:xfrm>
          <a:prstGeom prst="rect">
            <a:avLst/>
          </a:prstGeom>
        </p:spPr>
      </p:pic>
      <p:pic>
        <p:nvPicPr>
          <p:cNvPr id="16" name="Grafik 15" descr="Prüfliste Silhouette">
            <a:extLst>
              <a:ext uri="{FF2B5EF4-FFF2-40B4-BE49-F238E27FC236}">
                <a16:creationId xmlns:a16="http://schemas.microsoft.com/office/drawing/2014/main" id="{53FCA315-24FD-43A9-A8C0-7F0EF5FCF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5172" y="1865485"/>
            <a:ext cx="1800000" cy="180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6B8E9C0-A2E0-F7C2-6359-7A0DA20E5B36}"/>
              </a:ext>
            </a:extLst>
          </p:cNvPr>
          <p:cNvCxnSpPr>
            <a:cxnSpLocks/>
          </p:cNvCxnSpPr>
          <p:nvPr/>
        </p:nvCxnSpPr>
        <p:spPr>
          <a:xfrm flipV="1">
            <a:off x="7068065" y="1977081"/>
            <a:ext cx="0" cy="1532238"/>
          </a:xfrm>
          <a:prstGeom prst="straightConnector1">
            <a:avLst/>
          </a:prstGeom>
          <a:ln w="57150">
            <a:solidFill>
              <a:srgbClr val="6EA7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0CFDC4FB-463A-5352-6323-FF0D8065F07E}"/>
              </a:ext>
            </a:extLst>
          </p:cNvPr>
          <p:cNvSpPr txBox="1"/>
          <p:nvPr/>
        </p:nvSpPr>
        <p:spPr>
          <a:xfrm>
            <a:off x="877330" y="5019752"/>
            <a:ext cx="245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Integration der KWP in die laufenden Prozesse der Gemeinde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43BC802-EA24-FA83-2D66-1C7439F74532}"/>
              </a:ext>
            </a:extLst>
          </p:cNvPr>
          <p:cNvSpPr txBox="1"/>
          <p:nvPr/>
        </p:nvSpPr>
        <p:spPr>
          <a:xfrm>
            <a:off x="567933" y="3670224"/>
            <a:ext cx="2789849" cy="525886"/>
          </a:xfrm>
          <a:prstGeom prst="rect">
            <a:avLst/>
          </a:prstGeom>
          <a:noFill/>
          <a:ln w="12700">
            <a:solidFill>
              <a:srgbClr val="6EA78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Verstetigungsstrategie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5BDE15E-2F6E-5B0D-8C41-8A41363AAD36}"/>
              </a:ext>
            </a:extLst>
          </p:cNvPr>
          <p:cNvSpPr txBox="1"/>
          <p:nvPr/>
        </p:nvSpPr>
        <p:spPr>
          <a:xfrm>
            <a:off x="4978109" y="3685613"/>
            <a:ext cx="2450755" cy="525886"/>
          </a:xfrm>
          <a:prstGeom prst="rect">
            <a:avLst/>
          </a:prstGeom>
          <a:noFill/>
          <a:ln w="12700">
            <a:solidFill>
              <a:srgbClr val="6EA78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Controllingkonzept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E206F1-B480-A83D-7F98-D7812AC8F72E}"/>
              </a:ext>
            </a:extLst>
          </p:cNvPr>
          <p:cNvSpPr txBox="1"/>
          <p:nvPr/>
        </p:nvSpPr>
        <p:spPr>
          <a:xfrm>
            <a:off x="8739794" y="3685613"/>
            <a:ext cx="2450755" cy="525886"/>
          </a:xfrm>
          <a:prstGeom prst="rect">
            <a:avLst/>
          </a:prstGeom>
          <a:noFill/>
          <a:ln w="12700">
            <a:solidFill>
              <a:srgbClr val="6EA78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Dokumentation</a:t>
            </a: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FE693624-B7B4-4EEC-D188-4F1FB6DD97A5}"/>
              </a:ext>
            </a:extLst>
          </p:cNvPr>
          <p:cNvSpPr/>
          <p:nvPr/>
        </p:nvSpPr>
        <p:spPr>
          <a:xfrm rot="5400000">
            <a:off x="1670758" y="4349423"/>
            <a:ext cx="584200" cy="501626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FC9607C-AED2-FF55-D976-9D3612647408}"/>
              </a:ext>
            </a:extLst>
          </p:cNvPr>
          <p:cNvSpPr txBox="1"/>
          <p:nvPr/>
        </p:nvSpPr>
        <p:spPr>
          <a:xfrm>
            <a:off x="5115698" y="5019752"/>
            <a:ext cx="245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Einhaltung und Überprüfung der geplanten Maßnahmen</a:t>
            </a:r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2115CB1E-BCCD-AE3B-D6BA-23613E077B35}"/>
              </a:ext>
            </a:extLst>
          </p:cNvPr>
          <p:cNvSpPr/>
          <p:nvPr/>
        </p:nvSpPr>
        <p:spPr>
          <a:xfrm rot="5400000">
            <a:off x="5909126" y="4349423"/>
            <a:ext cx="584200" cy="501626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1A2EB7C-1091-C76B-1122-199216253416}"/>
              </a:ext>
            </a:extLst>
          </p:cNvPr>
          <p:cNvSpPr txBox="1"/>
          <p:nvPr/>
        </p:nvSpPr>
        <p:spPr>
          <a:xfrm>
            <a:off x="8963403" y="5019752"/>
            <a:ext cx="222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Projektabschluss &amp; Dokumentation zur Einreichung Förderprogramm</a:t>
            </a:r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FAD7931B-9A7B-352C-8599-FFA2D8CF57C6}"/>
              </a:ext>
            </a:extLst>
          </p:cNvPr>
          <p:cNvSpPr/>
          <p:nvPr/>
        </p:nvSpPr>
        <p:spPr>
          <a:xfrm rot="5400000">
            <a:off x="9756831" y="4349423"/>
            <a:ext cx="584200" cy="501626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145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D59ED-AF6C-4357-55EF-32F563EB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11F98-D2A2-CA22-5FC5-9ECEDBA9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die KWP für mich?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08E04A-2970-01D8-B53B-7ECDA83B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8124D-A63B-F149-B0D0-86C567E4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028DD2-E323-9213-5287-5CDB196B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153145"/>
            <a:ext cx="11052175" cy="2904887"/>
          </a:xfrm>
        </p:spPr>
        <p:txBody>
          <a:bodyPr>
            <a:normAutofit/>
          </a:bodyPr>
          <a:lstStyle/>
          <a:p>
            <a:pPr>
              <a:buClr>
                <a:srgbClr val="6EA781"/>
              </a:buClr>
            </a:pPr>
            <a:r>
              <a:rPr lang="de-DE" dirty="0"/>
              <a:t>KWP besitzt keine rechtlichen Auswirkungen und keine einklagbaren Rechte &amp; Pflichten (§23 Abs. 4 WPG) </a:t>
            </a:r>
          </a:p>
          <a:p>
            <a:pPr>
              <a:buClr>
                <a:srgbClr val="6EA781"/>
              </a:buClr>
            </a:pPr>
            <a:r>
              <a:rPr lang="de-DE" dirty="0">
                <a:sym typeface="Wingdings" panose="05000000000000000000" pitchFamily="2" charset="2"/>
              </a:rPr>
              <a:t>Somit auch keine direkten Rechte und Pflichten für Bürgerinnen &amp; Bürger, Unternehmen und die Kommune selbst</a:t>
            </a:r>
            <a:endParaRPr lang="de-DE" sz="2000" dirty="0"/>
          </a:p>
          <a:p>
            <a:pPr>
              <a:buClr>
                <a:srgbClr val="6EA781"/>
              </a:buClr>
            </a:pPr>
            <a:r>
              <a:rPr lang="de-DE" sz="2000" dirty="0"/>
              <a:t>KWP dient lediglich zur Orientierung (Wärmewendestrategie)</a:t>
            </a:r>
          </a:p>
          <a:p>
            <a:pPr>
              <a:buClr>
                <a:srgbClr val="6EA781"/>
              </a:buClr>
            </a:pPr>
            <a:r>
              <a:rPr lang="de-DE" sz="2000" dirty="0"/>
              <a:t>Aufbau &amp; Betrieb eines Wärmenetzes ist nicht verpflichtend</a:t>
            </a:r>
          </a:p>
          <a:p>
            <a:pPr>
              <a:buClr>
                <a:srgbClr val="6EA781"/>
              </a:buClr>
            </a:pPr>
            <a:r>
              <a:rPr lang="de-DE" b="1" u="sng" dirty="0"/>
              <a:t>WICHTIG: </a:t>
            </a:r>
            <a:r>
              <a:rPr lang="de-DE" dirty="0"/>
              <a:t>Gebäudeenergiegesetz (GEG) ist eng mit Wärmeplanung verzahnt</a:t>
            </a:r>
            <a:endParaRPr lang="de-DE" sz="2000" dirty="0"/>
          </a:p>
          <a:p>
            <a:pPr marL="0" indent="0">
              <a:buClr>
                <a:schemeClr val="accent2"/>
              </a:buClr>
              <a:buNone/>
            </a:pPr>
            <a:endParaRPr 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77B8FE-3937-9E86-B891-16770EF0382E}"/>
              </a:ext>
            </a:extLst>
          </p:cNvPr>
          <p:cNvSpPr txBox="1"/>
          <p:nvPr/>
        </p:nvSpPr>
        <p:spPr>
          <a:xfrm>
            <a:off x="2244760" y="5217372"/>
            <a:ext cx="9337640" cy="525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pPr algn="ctr"/>
            <a:r>
              <a:rPr lang="de-DE" sz="2000" dirty="0">
                <a:solidFill>
                  <a:srgbClr val="212121"/>
                </a:solidFill>
                <a:latin typeface="BundesSansWeb"/>
              </a:rPr>
              <a:t>Beim Einbau einer neuen Heizung </a:t>
            </a:r>
            <a:r>
              <a:rPr lang="de-DE" sz="2000" dirty="0">
                <a:solidFill>
                  <a:srgbClr val="212121"/>
                </a:solidFill>
                <a:latin typeface="BundesSansWeb"/>
                <a:sym typeface="Wingdings" panose="05000000000000000000" pitchFamily="2" charset="2"/>
              </a:rPr>
              <a:t> Anforderungen aus dem GEG berücksichtigen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BB9A787-FEB1-E366-7D9C-8B2E768DFE18}"/>
              </a:ext>
            </a:extLst>
          </p:cNvPr>
          <p:cNvSpPr/>
          <p:nvPr/>
        </p:nvSpPr>
        <p:spPr>
          <a:xfrm>
            <a:off x="1571799" y="5322796"/>
            <a:ext cx="434553" cy="3651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1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8EC60-1468-738D-59C5-E82D28ECB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1BA0C-1A80-417A-76A1-28A21026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die KWP für mich?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16BBBF-2EF9-7C49-B42B-8933D024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85AC90-C857-F473-8AAA-16DA752A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D887B4-D212-6509-BBF3-3CA0CA040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153145"/>
            <a:ext cx="11052175" cy="2904887"/>
          </a:xfrm>
        </p:spPr>
        <p:txBody>
          <a:bodyPr>
            <a:normAutofit/>
          </a:bodyPr>
          <a:lstStyle/>
          <a:p>
            <a:pPr marL="0" indent="0">
              <a:buClr>
                <a:srgbClr val="6EA781"/>
              </a:buClr>
              <a:buNone/>
            </a:pPr>
            <a:r>
              <a:rPr lang="de-DE" sz="2100" dirty="0"/>
              <a:t>Das gibt das Gebäudeenergiegesetz (GEG) vor:</a:t>
            </a:r>
          </a:p>
          <a:p>
            <a:pPr>
              <a:buClr>
                <a:srgbClr val="6EA781"/>
              </a:buClr>
            </a:pPr>
            <a:r>
              <a:rPr lang="de-DE" sz="2100" dirty="0"/>
              <a:t>Für Bestandsgebäude und Neubauten in Baulücken gilt die nach dem Gebäudeenergiegesetz (GEG) vorgegebene Pflicht zur Nutzung Erneuerbarer Energien beim Einbau einer neuen Heizung erst, wenn Wärmenetz- oder Wasserstoffnetzausbaugebiet rechtsverbindlich ausgewiesen</a:t>
            </a:r>
          </a:p>
          <a:p>
            <a:pPr>
              <a:buClr>
                <a:srgbClr val="6EA781"/>
              </a:buClr>
            </a:pPr>
            <a:r>
              <a:rPr lang="de-DE" sz="2100" dirty="0"/>
              <a:t>Diese rechtsverbindliche Ausweisung erfolgt nicht durch den Wärmeplan, sondern durch eine separate Entscheidung der Kommune</a:t>
            </a:r>
          </a:p>
          <a:p>
            <a:pPr marL="0" indent="0">
              <a:buClr>
                <a:schemeClr val="accent2"/>
              </a:buClr>
              <a:buNone/>
            </a:pPr>
            <a:endParaRPr 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39F46E-6FF8-EC7D-3774-B587C92FE69F}"/>
              </a:ext>
            </a:extLst>
          </p:cNvPr>
          <p:cNvSpPr txBox="1"/>
          <p:nvPr/>
        </p:nvSpPr>
        <p:spPr>
          <a:xfrm>
            <a:off x="1775204" y="4823763"/>
            <a:ext cx="9337640" cy="833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108000" rIns="144000" bIns="108000">
            <a:spAutoFit/>
          </a:bodyPr>
          <a:lstStyle/>
          <a:p>
            <a:pPr algn="ctr"/>
            <a:r>
              <a:rPr lang="de-DE" sz="2000" dirty="0">
                <a:solidFill>
                  <a:srgbClr val="212121"/>
                </a:solidFill>
                <a:latin typeface="BundesSansWeb"/>
                <a:sym typeface="Wingdings" panose="05000000000000000000" pitchFamily="2" charset="2"/>
              </a:rPr>
              <a:t>Den Bürgerinnen &amp; Bürger soll dadurch ermöglicht werden, sich bei der Entscheidung für eine klimafreundliche Heizung an der Wärmeplanung zu orientieren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9D8D30F-7786-AE05-8D15-A2941834606F}"/>
              </a:ext>
            </a:extLst>
          </p:cNvPr>
          <p:cNvSpPr/>
          <p:nvPr/>
        </p:nvSpPr>
        <p:spPr>
          <a:xfrm>
            <a:off x="1176383" y="5058032"/>
            <a:ext cx="434553" cy="3651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4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4F88069C-EF58-5179-CB65-0666A5B345B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026031" y="3429000"/>
            <a:ext cx="4789392" cy="2755768"/>
          </a:xfrm>
          <a:prstGeom prst="rect">
            <a:avLst/>
          </a:prstGeom>
          <a:ln>
            <a:solidFill>
              <a:srgbClr val="6EA78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9AF0C3-3FE3-FC5F-886A-EAF1C94B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Podiumsdiskussion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ADBF2F-8A09-F0B7-C6AA-B9DF3E9F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KWP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489B0-2DA3-B083-C3ED-1E31F5C2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464700-C182-E91F-B260-2ADA97F77E34}"/>
              </a:ext>
            </a:extLst>
          </p:cNvPr>
          <p:cNvSpPr txBox="1"/>
          <p:nvPr/>
        </p:nvSpPr>
        <p:spPr>
          <a:xfrm>
            <a:off x="8282403" y="3493462"/>
            <a:ext cx="3791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6EA781"/>
                </a:solidFill>
              </a:rPr>
              <a:t>Welche Fragen haben Sie </a:t>
            </a:r>
          </a:p>
          <a:p>
            <a:pPr algn="ctr"/>
            <a:r>
              <a:rPr lang="de-DE" sz="2400" b="1" dirty="0">
                <a:solidFill>
                  <a:srgbClr val="6EA781"/>
                </a:solidFill>
              </a:rPr>
              <a:t>zur </a:t>
            </a:r>
          </a:p>
          <a:p>
            <a:pPr algn="ctr"/>
            <a:r>
              <a:rPr lang="de-DE" sz="2400" b="1" dirty="0">
                <a:solidFill>
                  <a:srgbClr val="6EA781"/>
                </a:solidFill>
              </a:rPr>
              <a:t>Kommunalen Wärmeplanung?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ADAA873-ACE0-93D5-D212-D2E27B66D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6EA781"/>
              </a:buClr>
              <a:buNone/>
            </a:pPr>
            <a:r>
              <a:rPr lang="de-DE" sz="2400" u="sng" dirty="0"/>
              <a:t>Teilnehmer</a:t>
            </a:r>
            <a:r>
              <a:rPr lang="de-DE" u="sng" dirty="0"/>
              <a:t>:</a:t>
            </a:r>
          </a:p>
          <a:p>
            <a:pPr>
              <a:buClr>
                <a:srgbClr val="6EA781"/>
              </a:buClr>
            </a:pPr>
            <a:r>
              <a:rPr lang="de-DE" dirty="0"/>
              <a:t>Gemeinde </a:t>
            </a:r>
            <a:r>
              <a:rPr lang="de-DE" dirty="0" err="1"/>
              <a:t>Wettstetten</a:t>
            </a:r>
            <a:r>
              <a:rPr lang="de-DE" dirty="0"/>
              <a:t>:		Herr Bürgermeister Risch </a:t>
            </a:r>
          </a:p>
          <a:p>
            <a:pPr>
              <a:buClr>
                <a:srgbClr val="6EA781"/>
              </a:buClr>
            </a:pPr>
            <a:r>
              <a:rPr lang="de-DE" dirty="0"/>
              <a:t>Stadtwerke Ingolstadt: 		Herr Kopp</a:t>
            </a:r>
          </a:p>
          <a:p>
            <a:pPr>
              <a:buClr>
                <a:srgbClr val="6EA781"/>
              </a:buClr>
            </a:pPr>
            <a:r>
              <a:rPr lang="de-DE" dirty="0"/>
              <a:t>Schlamp Wärmecontracting:	Herr Vorig</a:t>
            </a:r>
          </a:p>
          <a:p>
            <a:pPr>
              <a:buClr>
                <a:srgbClr val="6EA781"/>
              </a:buClr>
            </a:pPr>
            <a:r>
              <a:rPr lang="de-DE" dirty="0"/>
              <a:t>ACHHAMMER </a:t>
            </a:r>
            <a:r>
              <a:rPr lang="de-DE" dirty="0" err="1"/>
              <a:t>engineering</a:t>
            </a:r>
            <a:r>
              <a:rPr lang="de-DE" dirty="0"/>
              <a:t>:	Herr Achhammer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B122E2-E4E2-F4C3-9153-405B86E54D8E}"/>
              </a:ext>
            </a:extLst>
          </p:cNvPr>
          <p:cNvSpPr txBox="1"/>
          <p:nvPr/>
        </p:nvSpPr>
        <p:spPr>
          <a:xfrm>
            <a:off x="1208212" y="4600856"/>
            <a:ext cx="5991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Für weitere Fragen: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Pinnwand neben der Bühne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E-Mail: wettstetten@schlampwaermecontracting.de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67D1E9-2CB5-283E-64A3-D3D1C908B6AA}"/>
              </a:ext>
            </a:extLst>
          </p:cNvPr>
          <p:cNvSpPr txBox="1"/>
          <p:nvPr/>
        </p:nvSpPr>
        <p:spPr>
          <a:xfrm>
            <a:off x="2036419" y="5650519"/>
            <a:ext cx="379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C00000"/>
                </a:solidFill>
              </a:rPr>
              <a:t>Rückmeldung bis 14.03.2025!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9F962AC-3FF5-AB98-4E37-8A2E9DD09F26}"/>
              </a:ext>
            </a:extLst>
          </p:cNvPr>
          <p:cNvSpPr/>
          <p:nvPr/>
        </p:nvSpPr>
        <p:spPr>
          <a:xfrm>
            <a:off x="838200" y="4664753"/>
            <a:ext cx="370012" cy="5286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04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9E72-71FF-FDE1-106C-B705C00F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2AB50B7-C924-15A4-BC38-3A711149229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EE167C-2154-6538-7EFE-FB14BEA6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3" y="1301837"/>
            <a:ext cx="3693595" cy="82674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3618798-FA99-3215-412C-2BFF30E0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347" y="2409990"/>
            <a:ext cx="4759008" cy="2597285"/>
          </a:xfrm>
        </p:spPr>
        <p:txBody>
          <a:bodyPr>
            <a:noAutofit/>
          </a:bodyPr>
          <a:lstStyle/>
          <a:p>
            <a:r>
              <a:rPr lang="de-DE" sz="1600" dirty="0">
                <a:solidFill>
                  <a:srgbClr val="373736"/>
                </a:solidFill>
              </a:rPr>
              <a:t>Rainer Lechermann | Thomas Schlamp | Andreas Vorig </a:t>
            </a:r>
          </a:p>
          <a:p>
            <a:r>
              <a:rPr lang="de-DE" sz="1600" dirty="0">
                <a:solidFill>
                  <a:srgbClr val="373736"/>
                </a:solidFill>
              </a:rPr>
              <a:t>Schlamp Wärmecontracting GmbH &amp; Co. KG 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 err="1">
                <a:solidFill>
                  <a:srgbClr val="373736"/>
                </a:solidFill>
              </a:rPr>
              <a:t>Rackertshofener</a:t>
            </a:r>
            <a:r>
              <a:rPr lang="de-DE" sz="1600" dirty="0">
                <a:solidFill>
                  <a:srgbClr val="373736"/>
                </a:solidFill>
              </a:rPr>
              <a:t> Str. 27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85139 Wettstetten</a:t>
            </a:r>
          </a:p>
          <a:p>
            <a:r>
              <a:rPr lang="de-DE" sz="1600" dirty="0">
                <a:solidFill>
                  <a:srgbClr val="373736"/>
                </a:solidFill>
              </a:rPr>
              <a:t>Telefon: 0841 23 23 67 85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info@schlamp-waermecontracting.de</a:t>
            </a:r>
          </a:p>
          <a:p>
            <a:r>
              <a:rPr lang="de-DE" sz="1600" dirty="0">
                <a:solidFill>
                  <a:srgbClr val="373736"/>
                </a:solidFill>
              </a:rPr>
              <a:t>www.schlamp-waermecontracting.de</a:t>
            </a:r>
            <a:endParaRPr lang="de-DE" sz="16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09831B0-11C5-D3FB-EC4A-98B73E99DAC5}"/>
              </a:ext>
            </a:extLst>
          </p:cNvPr>
          <p:cNvSpPr txBox="1">
            <a:spLocks/>
          </p:cNvSpPr>
          <p:nvPr/>
        </p:nvSpPr>
        <p:spPr>
          <a:xfrm>
            <a:off x="8048827" y="2409990"/>
            <a:ext cx="3836826" cy="22054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373736"/>
                </a:solidFill>
              </a:rPr>
              <a:t>Viktoria Achhammer | Simon Achhammer</a:t>
            </a:r>
          </a:p>
          <a:p>
            <a:r>
              <a:rPr lang="de-DE" sz="1600" dirty="0">
                <a:solidFill>
                  <a:srgbClr val="373736"/>
                </a:solidFill>
              </a:rPr>
              <a:t>ACHHAMMER </a:t>
            </a:r>
            <a:r>
              <a:rPr lang="de-DE" sz="1600" dirty="0" err="1">
                <a:solidFill>
                  <a:srgbClr val="373736"/>
                </a:solidFill>
              </a:rPr>
              <a:t>engineering</a:t>
            </a:r>
            <a:r>
              <a:rPr lang="de-DE" sz="1600" dirty="0">
                <a:solidFill>
                  <a:srgbClr val="373736"/>
                </a:solidFill>
              </a:rPr>
              <a:t> GmbH             Von-Miller-Straße 5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93092 </a:t>
            </a:r>
            <a:r>
              <a:rPr lang="de-DE" sz="1600" dirty="0" err="1">
                <a:solidFill>
                  <a:srgbClr val="373736"/>
                </a:solidFill>
              </a:rPr>
              <a:t>Barbing</a:t>
            </a:r>
            <a:endParaRPr lang="de-DE" sz="1600" dirty="0">
              <a:solidFill>
                <a:srgbClr val="373736"/>
              </a:solidFill>
            </a:endParaRPr>
          </a:p>
          <a:p>
            <a:r>
              <a:rPr lang="de-DE" sz="1600" dirty="0">
                <a:solidFill>
                  <a:srgbClr val="373736"/>
                </a:solidFill>
              </a:rPr>
              <a:t>Telefon: +49 175 72 69 412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info@ach-eng.de</a:t>
            </a:r>
          </a:p>
          <a:p>
            <a:r>
              <a:rPr lang="de-DE" sz="1600" dirty="0">
                <a:solidFill>
                  <a:srgbClr val="373736"/>
                </a:solidFill>
              </a:rPr>
              <a:t>www.ach-eng.de</a:t>
            </a:r>
            <a:endParaRPr lang="de-DE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B99BC90-59C4-BCA2-D088-F46BFA3D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07" y="2278085"/>
            <a:ext cx="3073186" cy="4574175"/>
          </a:xfrm>
          <a:prstGeom prst="rect">
            <a:avLst/>
          </a:prstGeom>
        </p:spPr>
      </p:pic>
      <p:pic>
        <p:nvPicPr>
          <p:cNvPr id="2" name="Grafik 1" descr="Ein Bild, das Text, Schrift, Screenshot, Grafikdesign enthält.&#10;&#10;Automatisch generierte Beschreibung">
            <a:extLst>
              <a:ext uri="{FF2B5EF4-FFF2-40B4-BE49-F238E27FC236}">
                <a16:creationId xmlns:a16="http://schemas.microsoft.com/office/drawing/2014/main" id="{665975FA-1A05-AC48-F894-66959ED550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27" y="1458245"/>
            <a:ext cx="3685777" cy="6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hrift, Screenshot, Grafikdesign enthält.&#10;&#10;Automatisch generierte Beschreibung">
            <a:extLst>
              <a:ext uri="{FF2B5EF4-FFF2-40B4-BE49-F238E27FC236}">
                <a16:creationId xmlns:a16="http://schemas.microsoft.com/office/drawing/2014/main" id="{0CAD3BC0-EE14-C161-28C3-C3C76057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35" y="5569126"/>
            <a:ext cx="2730169" cy="4965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6DC4C3-488F-41F5-8BC8-FF176B47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heutigen Referenten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02506F-317A-45B5-982F-70BF94AC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43" y="4425299"/>
            <a:ext cx="5146040" cy="106110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sz="1800" b="1" dirty="0"/>
              <a:t>Andreas Vorig</a:t>
            </a:r>
          </a:p>
          <a:p>
            <a:pPr marL="0" indent="0"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sz="1800" dirty="0"/>
              <a:t>Schlamp Wärmecontracting GmbH &amp; Co. KG</a:t>
            </a:r>
          </a:p>
          <a:p>
            <a:pPr marL="0" indent="0"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sz="1800" dirty="0"/>
              <a:t>Geschäftsführender Gesellschafter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1DFF5C-BC8A-4F4C-A2A9-3DE4EB3E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D4B02-99F0-4E5F-8A97-80CD97BE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3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F40731C-9FE2-3AD3-371E-8DC15468E7C3}"/>
              </a:ext>
            </a:extLst>
          </p:cNvPr>
          <p:cNvSpPr txBox="1">
            <a:spLocks/>
          </p:cNvSpPr>
          <p:nvPr/>
        </p:nvSpPr>
        <p:spPr>
          <a:xfrm>
            <a:off x="7045960" y="4425299"/>
            <a:ext cx="3571240" cy="1061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b="1" dirty="0"/>
              <a:t>Simon Achhammer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/>
              <a:t>ACHHAMMER Engineering GmbH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/>
              <a:t>Geschäftsführender Gesellschafter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2B9670-BEE5-2BA0-5B88-D3BA178D1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4101" b="16945"/>
          <a:stretch/>
        </p:blipFill>
        <p:spPr bwMode="auto">
          <a:xfrm>
            <a:off x="7180061" y="1872068"/>
            <a:ext cx="202169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59787B-AA37-16EE-67F9-E9F479EDE1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2" y="1872068"/>
            <a:ext cx="2021690" cy="244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FAE61B-85B1-37D1-29E5-542FBCEAD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406566"/>
            <a:ext cx="2858637" cy="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heutigen Themen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A121615-A2BA-77A0-2532-EB1C6F7B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C3DB9A"/>
              </a:buClr>
              <a:buSzTx/>
              <a:buNone/>
              <a:tabLst/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Informationen &amp; Erkenntnisse zur kommunalen Wärmeplanung (KWP):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C3DB9A"/>
              </a:buClr>
              <a:buSzTx/>
              <a:buNone/>
              <a:tabLst/>
              <a:defRPr/>
            </a:pP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Kommunale Wärmeplanung Wettstetten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4</a:t>
            </a:fld>
            <a:endParaRPr lang="de-DE"/>
          </a:p>
        </p:txBody>
      </p:sp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61E5A320-95A1-0D40-CE3E-724B99504845}"/>
              </a:ext>
            </a:extLst>
          </p:cNvPr>
          <p:cNvSpPr/>
          <p:nvPr/>
        </p:nvSpPr>
        <p:spPr>
          <a:xfrm>
            <a:off x="963827" y="2463112"/>
            <a:ext cx="2669060" cy="125215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Was ist eine Wärmeplanung?</a:t>
            </a:r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D9614A60-378A-66ED-F297-2CE3C539DEC8}"/>
              </a:ext>
            </a:extLst>
          </p:cNvPr>
          <p:cNvSpPr/>
          <p:nvPr/>
        </p:nvSpPr>
        <p:spPr>
          <a:xfrm>
            <a:off x="4824283" y="2859081"/>
            <a:ext cx="2669060" cy="1252151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Welche Schritte gibt es bei einer KWP?</a:t>
            </a:r>
          </a:p>
        </p:txBody>
      </p:sp>
      <p:sp>
        <p:nvSpPr>
          <p:cNvPr id="7" name="Denkblase: wolkenförmig 6">
            <a:extLst>
              <a:ext uri="{FF2B5EF4-FFF2-40B4-BE49-F238E27FC236}">
                <a16:creationId xmlns:a16="http://schemas.microsoft.com/office/drawing/2014/main" id="{AAB91C5D-A63F-4EF7-1793-9723E1DABFCC}"/>
              </a:ext>
            </a:extLst>
          </p:cNvPr>
          <p:cNvSpPr/>
          <p:nvPr/>
        </p:nvSpPr>
        <p:spPr>
          <a:xfrm>
            <a:off x="8684740" y="2010032"/>
            <a:ext cx="2669060" cy="170523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Welche Erwartungen haben Sie an eine KWP?</a:t>
            </a:r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BEBCE5D9-8A61-2D1C-9068-2C4FA5B0BD12}"/>
              </a:ext>
            </a:extLst>
          </p:cNvPr>
          <p:cNvSpPr/>
          <p:nvPr/>
        </p:nvSpPr>
        <p:spPr>
          <a:xfrm>
            <a:off x="2201819" y="4309419"/>
            <a:ext cx="2669060" cy="1252151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Welche Ergebnisse liefert die KWP?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282A0CF8-425D-6814-A305-81CD0CE24348}"/>
              </a:ext>
            </a:extLst>
          </p:cNvPr>
          <p:cNvSpPr/>
          <p:nvPr/>
        </p:nvSpPr>
        <p:spPr>
          <a:xfrm>
            <a:off x="6360640" y="4363674"/>
            <a:ext cx="2669060" cy="125215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Was bedeutet das konkret für mich?</a:t>
            </a:r>
          </a:p>
        </p:txBody>
      </p:sp>
      <p:sp>
        <p:nvSpPr>
          <p:cNvPr id="11" name="Denkblase: wolkenförmig 10">
            <a:extLst>
              <a:ext uri="{FF2B5EF4-FFF2-40B4-BE49-F238E27FC236}">
                <a16:creationId xmlns:a16="http://schemas.microsoft.com/office/drawing/2014/main" id="{D52CC1CF-7F58-70FA-6A75-6506E7CEEC49}"/>
              </a:ext>
            </a:extLst>
          </p:cNvPr>
          <p:cNvSpPr/>
          <p:nvPr/>
        </p:nvSpPr>
        <p:spPr>
          <a:xfrm>
            <a:off x="9340163" y="4662937"/>
            <a:ext cx="2669060" cy="125215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270709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 BEW / KWP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A121615-A2BA-77A0-2532-EB1C6F7B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9480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EA78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Kommunale Wärme(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planung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Kommunale Wärmeleitplanung oder auch vereinfacht Wärmeplanung genannt, ist ein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gesamtheitlicher Ansatz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einer Kommune, ihre Wärmeinfrastruktur klimaneutral zu gestalten.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handelt sich dabei um einen sich wiederholenden Planungsprozess, der neben der aktuellen und zukünftigen Wärmeinfrastruktur auch den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Gebäudebestand und raumplanerische Aspekte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berücksichtigt.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EA78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EA78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Machbarkeitsstudie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Gegenstand der Machbarkeitsstudie ist es, die energetischen und wirtschaftlichen Rahmenbedingungen und Realisierungsmöglichkeiten für die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Nahwärmeversorgung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die damit zu erreichende Minderung des CO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-Ausstoßes aufzuzeigen – mit dem Ziel, ein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effizientes und wirtschaftlich sinnvolles Wärmenetz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 errichten.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5</a:t>
            </a:fld>
            <a:endParaRPr lang="de-DE"/>
          </a:p>
        </p:txBody>
      </p:sp>
      <p:pic>
        <p:nvPicPr>
          <p:cNvPr id="9" name="Grafik 8" descr="Ein Bild, das Grafiken, Schrift, Symbol, Kreis enthält.&#10;&#10;Automatisch generierte Beschreibung">
            <a:extLst>
              <a:ext uri="{FF2B5EF4-FFF2-40B4-BE49-F238E27FC236}">
                <a16:creationId xmlns:a16="http://schemas.microsoft.com/office/drawing/2014/main" id="{F65CF169-8E08-E42C-FAAB-F602D824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68" y="2361258"/>
            <a:ext cx="832106" cy="832106"/>
          </a:xfrm>
          <a:prstGeom prst="rect">
            <a:avLst/>
          </a:prstGeom>
        </p:spPr>
      </p:pic>
      <p:pic>
        <p:nvPicPr>
          <p:cNvPr id="10" name="Grafik 9" descr="Ein Bild, das Kreis, Grafiken, Design enthält.&#10;&#10;Automatisch generierte Beschreibung">
            <a:extLst>
              <a:ext uri="{FF2B5EF4-FFF2-40B4-BE49-F238E27FC236}">
                <a16:creationId xmlns:a16="http://schemas.microsoft.com/office/drawing/2014/main" id="{D0A626E8-4DD0-C7B2-0D4E-E77C971FB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68" y="4496742"/>
            <a:ext cx="832106" cy="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AC6A5-7F81-A4D9-7939-B51FB7C8A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87EAA-B18E-E566-548A-CE642CD9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macht man ein Wärmeplanung?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7D074B-33C3-E6CD-9C42-D6F15252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5A64B-315D-2B34-B566-BFC6CF9F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6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747E48-073C-859F-78BD-588846F184B6}"/>
              </a:ext>
            </a:extLst>
          </p:cNvPr>
          <p:cNvSpPr txBox="1"/>
          <p:nvPr/>
        </p:nvSpPr>
        <p:spPr>
          <a:xfrm>
            <a:off x="778800" y="6006289"/>
            <a:ext cx="531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Quelle: https://www.bmwsb.bund.de/Webs/BMWSB/DE/themen/stadt-wohnen/WPG/WPG-node.html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735F67D-CBCA-513E-178D-C61B26051B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93" y="2198229"/>
            <a:ext cx="6979021" cy="36930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34550A73-459D-C054-5897-81602840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651676"/>
            <a:ext cx="3542099" cy="43154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Vorgaben auf Bundesebene …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F055D018-2760-70AE-16EC-5832B43EDCE6}"/>
              </a:ext>
            </a:extLst>
          </p:cNvPr>
          <p:cNvSpPr txBox="1">
            <a:spLocks/>
          </p:cNvSpPr>
          <p:nvPr/>
        </p:nvSpPr>
        <p:spPr>
          <a:xfrm>
            <a:off x="8110149" y="1651675"/>
            <a:ext cx="4081849" cy="43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… werden in Landesrecht überführt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794712-F1A7-962F-0A58-B05D4552761D}"/>
              </a:ext>
            </a:extLst>
          </p:cNvPr>
          <p:cNvSpPr txBox="1"/>
          <p:nvPr/>
        </p:nvSpPr>
        <p:spPr>
          <a:xfrm>
            <a:off x="7989834" y="2326877"/>
            <a:ext cx="4202164" cy="327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/>
              <a:t>Vereinfachte Darstellung für Gemeinden bis zu 100.000 Einwohnerinnen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/>
              <a:t>Örtlich zuständige Stelle trifft die Entscheidung über die Ausweisung eines Gebietes, z.B. Neubau eines Wärmenetzes → Entscheidung kann grundstücksbezogen sein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srgbClr val="6EA781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Landesamt versucht mit Augenmaß den Vollzug des WPG voranzutreiben</a:t>
            </a:r>
          </a:p>
        </p:txBody>
      </p:sp>
    </p:spTree>
    <p:extLst>
      <p:ext uri="{BB962C8B-B14F-4D97-AF65-F5344CB8AC3E}">
        <p14:creationId xmlns:p14="http://schemas.microsoft.com/office/powerpoint/2010/main" val="40152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EE7CC-E3D0-200D-1631-4C783F6E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Wärmeplanung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A2719-CD4B-A9F6-846C-63CB07F7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05"/>
            <a:ext cx="6221627" cy="449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Was kann ich von einer Wärmeplanung (KWP) erwarten?</a:t>
            </a:r>
          </a:p>
          <a:p>
            <a:pPr marL="0" indent="0">
              <a:buNone/>
            </a:pPr>
            <a:endParaRPr lang="de-DE" b="1" dirty="0"/>
          </a:p>
          <a:p>
            <a:pPr>
              <a:buClr>
                <a:srgbClr val="6EA781"/>
              </a:buClr>
            </a:pPr>
            <a:r>
              <a:rPr lang="de-DE" dirty="0"/>
              <a:t>Kommunale</a:t>
            </a:r>
            <a:r>
              <a:rPr lang="de-DE" b="1" dirty="0"/>
              <a:t> </a:t>
            </a:r>
            <a:r>
              <a:rPr lang="de-DE" dirty="0"/>
              <a:t>Wärmeplanung (KWP) </a:t>
            </a:r>
            <a:r>
              <a:rPr lang="de-DE" b="1" dirty="0"/>
              <a:t>=</a:t>
            </a:r>
            <a:r>
              <a:rPr lang="de-DE" dirty="0"/>
              <a:t> strategisches Planungsinstrument hin zur treibhausgasneutralen Wärmeversorgung in Ihrer Kommune </a:t>
            </a:r>
          </a:p>
          <a:p>
            <a:pPr>
              <a:buClr>
                <a:srgbClr val="6EA781"/>
              </a:buClr>
            </a:pPr>
            <a:endParaRPr lang="de-DE" dirty="0"/>
          </a:p>
          <a:p>
            <a:pPr>
              <a:buClr>
                <a:srgbClr val="6EA781"/>
              </a:buClr>
            </a:pPr>
            <a:r>
              <a:rPr lang="de-DE" b="1" u="sng" dirty="0"/>
              <a:t>ABER</a:t>
            </a:r>
            <a:r>
              <a:rPr lang="de-DE" dirty="0"/>
              <a:t>: aus KWP gehen keine konkreten Planungsaufträge hervor</a:t>
            </a:r>
          </a:p>
          <a:p>
            <a:pPr>
              <a:buClr>
                <a:srgbClr val="6EA781"/>
              </a:buClr>
            </a:pPr>
            <a:endParaRPr lang="de-DE" dirty="0"/>
          </a:p>
          <a:p>
            <a:pPr>
              <a:buClr>
                <a:srgbClr val="6EA781"/>
              </a:buClr>
            </a:pPr>
            <a:r>
              <a:rPr lang="de-DE" dirty="0"/>
              <a:t>KWP </a:t>
            </a:r>
            <a:r>
              <a:rPr lang="de-DE" dirty="0">
                <a:sym typeface="Wingdings" panose="05000000000000000000" pitchFamily="2" charset="2"/>
              </a:rPr>
              <a:t>ist eher ein Strategiepapier für Kommunen zum Beginn der kommunale Wärmewende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0C09E6-1E84-13A0-4B50-CAA63BB0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17944D-40C2-CE5F-F60E-04BD3F6C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7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DDF9AD-E0B9-242B-AF7C-87151DBEE80B}"/>
              </a:ext>
            </a:extLst>
          </p:cNvPr>
          <p:cNvSpPr txBox="1"/>
          <p:nvPr/>
        </p:nvSpPr>
        <p:spPr>
          <a:xfrm>
            <a:off x="7664608" y="4847034"/>
            <a:ext cx="4227356" cy="919401"/>
          </a:xfrm>
          <a:prstGeom prst="flowChartAlternate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53F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53F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für die kommunale Wärmewende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53F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15B203-9F8B-D7ED-F40A-398EA72E0FD9}"/>
              </a:ext>
            </a:extLst>
          </p:cNvPr>
          <p:cNvSpPr txBox="1"/>
          <p:nvPr/>
        </p:nvSpPr>
        <p:spPr>
          <a:xfrm>
            <a:off x="9882231" y="2071084"/>
            <a:ext cx="1927016" cy="1464231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Treibhausgas-neutralität bis 2045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FF4571A-68FD-6374-6002-254CB1CA6327}"/>
              </a:ext>
            </a:extLst>
          </p:cNvPr>
          <p:cNvSpPr/>
          <p:nvPr/>
        </p:nvSpPr>
        <p:spPr>
          <a:xfrm>
            <a:off x="7861907" y="4966052"/>
            <a:ext cx="370012" cy="28426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 descr="Route zwei Stecknadeln mit Weg Silhouette">
            <a:extLst>
              <a:ext uri="{FF2B5EF4-FFF2-40B4-BE49-F238E27FC236}">
                <a16:creationId xmlns:a16="http://schemas.microsoft.com/office/drawing/2014/main" id="{57C69945-DAFB-B937-3086-575598DBE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6388" y="2642404"/>
            <a:ext cx="2424589" cy="2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88670-5829-B25C-E3F4-6A6843E5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B2D70-C2C8-4065-14AB-C182DF8C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Wärmeplanung: Ziel und Ablauf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155391-2C28-0101-E11D-1E1A31B6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129CA7-744F-D920-4C18-BEF110ED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8</a:t>
            </a:fld>
            <a:endParaRPr lang="de-DE"/>
          </a:p>
        </p:txBody>
      </p:sp>
      <p:sp>
        <p:nvSpPr>
          <p:cNvPr id="26" name="Pfeil: Chevron 25">
            <a:extLst>
              <a:ext uri="{FF2B5EF4-FFF2-40B4-BE49-F238E27FC236}">
                <a16:creationId xmlns:a16="http://schemas.microsoft.com/office/drawing/2014/main" id="{94A4FCF4-81C4-3B03-E5FB-C7FAE3834B0E}"/>
              </a:ext>
            </a:extLst>
          </p:cNvPr>
          <p:cNvSpPr/>
          <p:nvPr/>
        </p:nvSpPr>
        <p:spPr>
          <a:xfrm>
            <a:off x="941601" y="5509640"/>
            <a:ext cx="9653694" cy="337652"/>
          </a:xfrm>
          <a:prstGeom prst="chevron">
            <a:avLst/>
          </a:prstGeom>
          <a:solidFill>
            <a:srgbClr val="245A8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010" tIns="26670" rIns="26670" bIns="26670" numCol="1" spcCol="127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AP 8:</a:t>
            </a:r>
            <a:r>
              <a:rPr lang="de-DE" sz="2000" dirty="0">
                <a:solidFill>
                  <a:schemeClr val="bg1"/>
                </a:solidFill>
              </a:rPr>
              <a:t>  Kommunikationsstrategie</a:t>
            </a:r>
          </a:p>
        </p:txBody>
      </p:sp>
      <p:sp>
        <p:nvSpPr>
          <p:cNvPr id="27" name="Pfeil: Chevron 26">
            <a:extLst>
              <a:ext uri="{FF2B5EF4-FFF2-40B4-BE49-F238E27FC236}">
                <a16:creationId xmlns:a16="http://schemas.microsoft.com/office/drawing/2014/main" id="{E261C6E5-5808-01A3-E88D-7A6642C0A18D}"/>
              </a:ext>
            </a:extLst>
          </p:cNvPr>
          <p:cNvSpPr/>
          <p:nvPr/>
        </p:nvSpPr>
        <p:spPr>
          <a:xfrm>
            <a:off x="941600" y="5074847"/>
            <a:ext cx="9653695" cy="337652"/>
          </a:xfrm>
          <a:prstGeom prst="chevron">
            <a:avLst/>
          </a:prstGeom>
          <a:solidFill>
            <a:srgbClr val="245A8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010" tIns="26670" rIns="26670" bIns="26670" numCol="1" spcCol="127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AP 7:</a:t>
            </a:r>
            <a:r>
              <a:rPr lang="de-DE" sz="2000" dirty="0">
                <a:solidFill>
                  <a:schemeClr val="bg1"/>
                </a:solidFill>
              </a:rPr>
              <a:t>  Umfassende </a:t>
            </a:r>
            <a:r>
              <a:rPr lang="de-DE" sz="2000" dirty="0" err="1">
                <a:solidFill>
                  <a:schemeClr val="bg1"/>
                </a:solidFill>
              </a:rPr>
              <a:t>Akteursbeteiligung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8" name="Pfeil: Chevron 27">
            <a:extLst>
              <a:ext uri="{FF2B5EF4-FFF2-40B4-BE49-F238E27FC236}">
                <a16:creationId xmlns:a16="http://schemas.microsoft.com/office/drawing/2014/main" id="{9D20DE1E-96F8-BB3A-87B0-C1D052F0B85E}"/>
              </a:ext>
            </a:extLst>
          </p:cNvPr>
          <p:cNvSpPr/>
          <p:nvPr/>
        </p:nvSpPr>
        <p:spPr>
          <a:xfrm>
            <a:off x="941601" y="2066882"/>
            <a:ext cx="1009818" cy="33765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r>
              <a:rPr lang="de-DE" sz="2000" b="1" dirty="0"/>
              <a:t>AP 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E1EC8A9-5DFC-610A-005E-A9451B24EF28}"/>
              </a:ext>
            </a:extLst>
          </p:cNvPr>
          <p:cNvSpPr txBox="1"/>
          <p:nvPr/>
        </p:nvSpPr>
        <p:spPr>
          <a:xfrm>
            <a:off x="2030243" y="2057954"/>
            <a:ext cx="85650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Bestandsanalyse + Energie- &amp; Treibhausgasbilanz</a:t>
            </a:r>
          </a:p>
        </p:txBody>
      </p:sp>
      <p:sp>
        <p:nvSpPr>
          <p:cNvPr id="30" name="Pfeil: Chevron 29">
            <a:extLst>
              <a:ext uri="{FF2B5EF4-FFF2-40B4-BE49-F238E27FC236}">
                <a16:creationId xmlns:a16="http://schemas.microsoft.com/office/drawing/2014/main" id="{21246D53-F99B-4607-6E94-695D187A965F}"/>
              </a:ext>
            </a:extLst>
          </p:cNvPr>
          <p:cNvSpPr/>
          <p:nvPr/>
        </p:nvSpPr>
        <p:spPr>
          <a:xfrm>
            <a:off x="1854435" y="2532808"/>
            <a:ext cx="1009818" cy="33765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r>
              <a:rPr lang="de-DE" sz="2000" b="1" dirty="0"/>
              <a:t>AP 2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5F3E51-B066-EE49-59B7-593096D1374E}"/>
              </a:ext>
            </a:extLst>
          </p:cNvPr>
          <p:cNvSpPr txBox="1"/>
          <p:nvPr/>
        </p:nvSpPr>
        <p:spPr>
          <a:xfrm>
            <a:off x="2944643" y="2536210"/>
            <a:ext cx="76506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de-DE" sz="2000" dirty="0">
                <a:solidFill>
                  <a:schemeClr val="tx1"/>
                </a:solidFill>
              </a:rPr>
              <a:t>Potenzialanalyse Energieeinsparpotential und lokale EE</a:t>
            </a:r>
          </a:p>
        </p:txBody>
      </p:sp>
      <p:sp>
        <p:nvSpPr>
          <p:cNvPr id="32" name="Pfeil: Chevron 31">
            <a:extLst>
              <a:ext uri="{FF2B5EF4-FFF2-40B4-BE49-F238E27FC236}">
                <a16:creationId xmlns:a16="http://schemas.microsoft.com/office/drawing/2014/main" id="{2DA0A225-9379-B496-F9A3-26826F2699AD}"/>
              </a:ext>
            </a:extLst>
          </p:cNvPr>
          <p:cNvSpPr/>
          <p:nvPr/>
        </p:nvSpPr>
        <p:spPr>
          <a:xfrm>
            <a:off x="2725034" y="3004302"/>
            <a:ext cx="1009818" cy="33765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r>
              <a:rPr lang="de-DE" sz="2000" b="1" dirty="0"/>
              <a:t>AP 3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7B8EA40-81AF-F4DE-7187-05DB8D2D035E}"/>
              </a:ext>
            </a:extLst>
          </p:cNvPr>
          <p:cNvSpPr txBox="1"/>
          <p:nvPr/>
        </p:nvSpPr>
        <p:spPr>
          <a:xfrm>
            <a:off x="3837443" y="3003400"/>
            <a:ext cx="67578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de-DE" sz="2000" dirty="0">
                <a:solidFill>
                  <a:schemeClr val="tx1"/>
                </a:solidFill>
              </a:rPr>
              <a:t>Strategie &amp; Maßnahmenkatalog z. Energie- &amp; THG-Einsparung</a:t>
            </a:r>
          </a:p>
        </p:txBody>
      </p:sp>
      <p:sp>
        <p:nvSpPr>
          <p:cNvPr id="34" name="Pfeil: Chevron 33">
            <a:extLst>
              <a:ext uri="{FF2B5EF4-FFF2-40B4-BE49-F238E27FC236}">
                <a16:creationId xmlns:a16="http://schemas.microsoft.com/office/drawing/2014/main" id="{0E56F8EF-D3F4-09E8-14D9-CF823A0C65C1}"/>
              </a:ext>
            </a:extLst>
          </p:cNvPr>
          <p:cNvSpPr/>
          <p:nvPr/>
        </p:nvSpPr>
        <p:spPr>
          <a:xfrm>
            <a:off x="3625579" y="3488993"/>
            <a:ext cx="1009818" cy="33765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r>
              <a:rPr lang="de-DE" sz="2000" b="1" dirty="0"/>
              <a:t>AP 4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1A366E4-338E-125D-FD8F-CC1C93519725}"/>
              </a:ext>
            </a:extLst>
          </p:cNvPr>
          <p:cNvSpPr txBox="1"/>
          <p:nvPr/>
        </p:nvSpPr>
        <p:spPr>
          <a:xfrm>
            <a:off x="4709187" y="3480887"/>
            <a:ext cx="5886108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de-DE" sz="2000" dirty="0">
                <a:solidFill>
                  <a:schemeClr val="tx1"/>
                </a:solidFill>
              </a:rPr>
              <a:t>Verstetigungsstrategie</a:t>
            </a:r>
          </a:p>
        </p:txBody>
      </p:sp>
      <p:sp>
        <p:nvSpPr>
          <p:cNvPr id="36" name="Pfeil: Chevron 35">
            <a:extLst>
              <a:ext uri="{FF2B5EF4-FFF2-40B4-BE49-F238E27FC236}">
                <a16:creationId xmlns:a16="http://schemas.microsoft.com/office/drawing/2014/main" id="{A798B1E9-C158-639E-4DF5-3775CF26D05E}"/>
              </a:ext>
            </a:extLst>
          </p:cNvPr>
          <p:cNvSpPr/>
          <p:nvPr/>
        </p:nvSpPr>
        <p:spPr>
          <a:xfrm>
            <a:off x="4519197" y="3974586"/>
            <a:ext cx="1009818" cy="33765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r>
              <a:rPr lang="de-DE" sz="2000" b="1" dirty="0"/>
              <a:t>AP 5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D7A50E4-4B37-28DD-9E53-CF06B873D366}"/>
              </a:ext>
            </a:extLst>
          </p:cNvPr>
          <p:cNvSpPr txBox="1"/>
          <p:nvPr/>
        </p:nvSpPr>
        <p:spPr>
          <a:xfrm>
            <a:off x="5615843" y="3966480"/>
            <a:ext cx="49794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de-DE" sz="2000" dirty="0">
                <a:solidFill>
                  <a:schemeClr val="tx1"/>
                </a:solidFill>
              </a:rPr>
              <a:t>Controlling-Konzept</a:t>
            </a:r>
          </a:p>
        </p:txBody>
      </p:sp>
      <p:sp>
        <p:nvSpPr>
          <p:cNvPr id="38" name="Pfeil: Chevron 37">
            <a:extLst>
              <a:ext uri="{FF2B5EF4-FFF2-40B4-BE49-F238E27FC236}">
                <a16:creationId xmlns:a16="http://schemas.microsoft.com/office/drawing/2014/main" id="{84C258E8-21E6-F194-B109-F0732F3852BE}"/>
              </a:ext>
            </a:extLst>
          </p:cNvPr>
          <p:cNvSpPr/>
          <p:nvPr/>
        </p:nvSpPr>
        <p:spPr>
          <a:xfrm>
            <a:off x="5397657" y="4453949"/>
            <a:ext cx="1009818" cy="33765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r>
              <a:rPr lang="de-DE" sz="2000" b="1" dirty="0"/>
              <a:t>AP 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A2DCC76-C4C9-71B6-D52B-F7F6DB896C48}"/>
              </a:ext>
            </a:extLst>
          </p:cNvPr>
          <p:cNvSpPr txBox="1"/>
          <p:nvPr/>
        </p:nvSpPr>
        <p:spPr>
          <a:xfrm>
            <a:off x="6500992" y="4445843"/>
            <a:ext cx="4094303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de-DE" sz="2000" dirty="0">
                <a:solidFill>
                  <a:schemeClr val="tx1"/>
                </a:solidFill>
              </a:rPr>
              <a:t>Dokumentation</a:t>
            </a:r>
          </a:p>
        </p:txBody>
      </p:sp>
    </p:spTree>
    <p:extLst>
      <p:ext uri="{BB962C8B-B14F-4D97-AF65-F5344CB8AC3E}">
        <p14:creationId xmlns:p14="http://schemas.microsoft.com/office/powerpoint/2010/main" val="155019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AP1: IST-Zustand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Kommunale Wärmeplanung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038B0DE-8EB9-4A7E-159C-FCD4ADD7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de-DE" sz="2000" b="1" dirty="0"/>
              <a:t>Gebäudebestand und </a:t>
            </a:r>
            <a:r>
              <a:rPr lang="de-DE" sz="2000" b="1" dirty="0" err="1"/>
              <a:t>Baualter</a:t>
            </a:r>
            <a:r>
              <a:rPr lang="de-DE" sz="2000" b="1" dirty="0"/>
              <a:t>:</a:t>
            </a:r>
          </a:p>
          <a:p>
            <a:pPr>
              <a:buClr>
                <a:srgbClr val="6EA781"/>
              </a:buClr>
            </a:pPr>
            <a:r>
              <a:rPr lang="de-DE" sz="2000" dirty="0"/>
              <a:t>Gebäude mit Wohnraum </a:t>
            </a:r>
            <a:br>
              <a:rPr lang="de-DE" sz="2000" dirty="0"/>
            </a:br>
            <a:r>
              <a:rPr lang="de-DE" sz="2000" dirty="0"/>
              <a:t>(Zensus 2022): 1.558 WG</a:t>
            </a:r>
          </a:p>
          <a:p>
            <a:pPr>
              <a:buClr>
                <a:srgbClr val="6EA781"/>
              </a:buClr>
            </a:pPr>
            <a:r>
              <a:rPr lang="de-DE" sz="2000" dirty="0"/>
              <a:t>Fläche Wohngebäude: 	    262.428 m²</a:t>
            </a:r>
          </a:p>
          <a:p>
            <a:pPr>
              <a:buClr>
                <a:srgbClr val="6EA781"/>
              </a:buClr>
            </a:pPr>
            <a:r>
              <a:rPr lang="de-DE" sz="2000" dirty="0"/>
              <a:t>Fläche Nicht-Wohngebäude:    46.945 m²</a:t>
            </a:r>
          </a:p>
          <a:p>
            <a:pPr marL="0" indent="0">
              <a:buClr>
                <a:schemeClr val="accent2"/>
              </a:buClr>
              <a:buNone/>
            </a:pPr>
            <a:endParaRPr lang="de-DE" sz="2000" dirty="0"/>
          </a:p>
          <a:p>
            <a:pPr marL="0" indent="0">
              <a:buClr>
                <a:schemeClr val="accent2"/>
              </a:buClr>
              <a:buNone/>
            </a:pPr>
            <a:r>
              <a:rPr lang="de-DE" sz="2000" dirty="0"/>
              <a:t>	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de-DE" sz="2000" b="1" dirty="0"/>
              <a:t>Rund 60 % der Gebäude sind älter als 30 Jahre </a:t>
            </a:r>
          </a:p>
          <a:p>
            <a:pPr>
              <a:buClr>
                <a:schemeClr val="accent2"/>
              </a:buClr>
            </a:pPr>
            <a:endParaRPr lang="de-DE" sz="2000" dirty="0"/>
          </a:p>
          <a:p>
            <a:pPr marL="0" indent="0">
              <a:buClr>
                <a:schemeClr val="accent2"/>
              </a:buClr>
              <a:buNone/>
            </a:pPr>
            <a:r>
              <a:rPr lang="de-DE" sz="2000" b="1" dirty="0">
                <a:sym typeface="Wingdings" panose="05000000000000000000" pitchFamily="2" charset="2"/>
              </a:rPr>
              <a:t>Erste Sanierungsmaßnahmen stehen an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349D08C0-1942-9E5C-187E-7F8FF2395952}"/>
              </a:ext>
            </a:extLst>
          </p:cNvPr>
          <p:cNvSpPr/>
          <p:nvPr/>
        </p:nvSpPr>
        <p:spPr>
          <a:xfrm>
            <a:off x="468188" y="4654902"/>
            <a:ext cx="370012" cy="28426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1B14EF6-7AAF-6D48-A7B6-5884F7A74DC2}"/>
              </a:ext>
            </a:extLst>
          </p:cNvPr>
          <p:cNvSpPr/>
          <p:nvPr/>
        </p:nvSpPr>
        <p:spPr>
          <a:xfrm>
            <a:off x="468188" y="5586307"/>
            <a:ext cx="370012" cy="28426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A5A743F-3CB4-582B-489F-45B7F431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115731"/>
              </p:ext>
            </p:extLst>
          </p:nvPr>
        </p:nvGraphicFramePr>
        <p:xfrm>
          <a:off x="4823670" y="1532761"/>
          <a:ext cx="6882721" cy="477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2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Schlamp Wärmecontracting">
      <a:dk1>
        <a:sysClr val="windowText" lastClr="000000"/>
      </a:dk1>
      <a:lt1>
        <a:sysClr val="window" lastClr="FFFFFF"/>
      </a:lt1>
      <a:dk2>
        <a:srgbClr val="3A3A39"/>
      </a:dk2>
      <a:lt2>
        <a:srgbClr val="F9DCCD"/>
      </a:lt2>
      <a:accent1>
        <a:srgbClr val="C3DB9A"/>
      </a:accent1>
      <a:accent2>
        <a:srgbClr val="007E37"/>
      </a:accent2>
      <a:accent3>
        <a:srgbClr val="CD1013"/>
      </a:accent3>
      <a:accent4>
        <a:srgbClr val="FDC300"/>
      </a:accent4>
      <a:accent5>
        <a:srgbClr val="004D9E"/>
      </a:accent5>
      <a:accent6>
        <a:srgbClr val="A7CCDD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Breitbild</PresentationFormat>
  <Paragraphs>264</Paragraphs>
  <Slides>28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BundesSansWeb</vt:lpstr>
      <vt:lpstr>Calibri</vt:lpstr>
      <vt:lpstr>Roboto</vt:lpstr>
      <vt:lpstr>Wingdings</vt:lpstr>
      <vt:lpstr>Office</vt:lpstr>
      <vt:lpstr>think-cell Folie</vt:lpstr>
      <vt:lpstr>PowerPoint-Präsentation</vt:lpstr>
      <vt:lpstr>PowerPoint-Präsentation</vt:lpstr>
      <vt:lpstr>Ihre heutigen Referenten</vt:lpstr>
      <vt:lpstr>Unsere heutigen Themen</vt:lpstr>
      <vt:lpstr>Unterschied BEW / KWP</vt:lpstr>
      <vt:lpstr>Warum macht man ein Wärmeplanung?</vt:lpstr>
      <vt:lpstr>Die Wärmeplanung im Detail</vt:lpstr>
      <vt:lpstr>Wärmeplanung: Ziel und Ablauf</vt:lpstr>
      <vt:lpstr>AP1: IST-Zustand </vt:lpstr>
      <vt:lpstr>AP1: IST-Zustand </vt:lpstr>
      <vt:lpstr>AP2: Energieeinsparpotentiale</vt:lpstr>
      <vt:lpstr>AP2: Energieeinsparpotentiale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AP3: Strategie &amp; Maßnahmenkatalog </vt:lpstr>
      <vt:lpstr>AP4 – AP6: Verstetigung &amp; Dokumentation</vt:lpstr>
      <vt:lpstr>Was bedeutet die KWP für mich? </vt:lpstr>
      <vt:lpstr>Was bedeutet die KWP für mich? </vt:lpstr>
      <vt:lpstr>Podiumsdiskussion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Reiche</dc:creator>
  <cp:lastModifiedBy>Simon Achhammer</cp:lastModifiedBy>
  <cp:revision>183</cp:revision>
  <cp:lastPrinted>2024-02-21T13:53:21Z</cp:lastPrinted>
  <dcterms:created xsi:type="dcterms:W3CDTF">2021-10-21T08:34:31Z</dcterms:created>
  <dcterms:modified xsi:type="dcterms:W3CDTF">2025-02-20T14:20:32Z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84135-ab90-4b03-a415-784f8f15a7f1_Enabled">
    <vt:lpwstr>true</vt:lpwstr>
  </property>
  <property fmtid="{D5CDD505-2E9C-101B-9397-08002B2CF9AE}" pid="3" name="MSIP_Label_a6b84135-ab90-4b03-a415-784f8f15a7f1_SetDate">
    <vt:lpwstr>2022-03-03T09:44:00Z</vt:lpwstr>
  </property>
  <property fmtid="{D5CDD505-2E9C-101B-9397-08002B2CF9AE}" pid="4" name="MSIP_Label_a6b84135-ab90-4b03-a415-784f8f15a7f1_Method">
    <vt:lpwstr>Privileged</vt:lpwstr>
  </property>
  <property fmtid="{D5CDD505-2E9C-101B-9397-08002B2CF9AE}" pid="5" name="MSIP_Label_a6b84135-ab90-4b03-a415-784f8f15a7f1_Name">
    <vt:lpwstr>a6b84135-ab90-4b03-a415-784f8f15a7f1</vt:lpwstr>
  </property>
  <property fmtid="{D5CDD505-2E9C-101B-9397-08002B2CF9AE}" pid="6" name="MSIP_Label_a6b84135-ab90-4b03-a415-784f8f15a7f1_SiteId">
    <vt:lpwstr>2882be50-2012-4d88-ac86-544124e120c8</vt:lpwstr>
  </property>
  <property fmtid="{D5CDD505-2E9C-101B-9397-08002B2CF9AE}" pid="7" name="MSIP_Label_a6b84135-ab90-4b03-a415-784f8f15a7f1_ActionId">
    <vt:lpwstr>12e0b1e3-9c6e-41a2-8f49-c070bd6d4ed2</vt:lpwstr>
  </property>
  <property fmtid="{D5CDD505-2E9C-101B-9397-08002B2CF9AE}" pid="8" name="MSIP_Label_a6b84135-ab90-4b03-a415-784f8f15a7f1_ContentBits">
    <vt:lpwstr>0</vt:lpwstr>
  </property>
</Properties>
</file>