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7" r:id="rId2"/>
    <p:sldId id="398" r:id="rId3"/>
    <p:sldId id="359" r:id="rId4"/>
    <p:sldId id="407" r:id="rId5"/>
    <p:sldId id="362" r:id="rId6"/>
    <p:sldId id="405" r:id="rId7"/>
    <p:sldId id="401" r:id="rId8"/>
    <p:sldId id="399" r:id="rId9"/>
    <p:sldId id="388" r:id="rId10"/>
    <p:sldId id="411" r:id="rId11"/>
    <p:sldId id="408" r:id="rId12"/>
    <p:sldId id="410" r:id="rId13"/>
    <p:sldId id="409" r:id="rId14"/>
    <p:sldId id="400" r:id="rId15"/>
    <p:sldId id="364" r:id="rId16"/>
    <p:sldId id="389" r:id="rId17"/>
    <p:sldId id="390" r:id="rId18"/>
    <p:sldId id="386" r:id="rId19"/>
    <p:sldId id="395" r:id="rId20"/>
    <p:sldId id="404" r:id="rId21"/>
    <p:sldId id="385" r:id="rId22"/>
    <p:sldId id="403" r:id="rId23"/>
    <p:sldId id="354" r:id="rId24"/>
  </p:sldIdLst>
  <p:sldSz cx="12192000" cy="6858000"/>
  <p:notesSz cx="6797675" cy="9872663"/>
  <p:custDataLst>
    <p:tags r:id="rId26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pos="529" userDrawn="1">
          <p15:clr>
            <a:srgbClr val="A4A3A4"/>
          </p15:clr>
        </p15:guide>
        <p15:guide id="6" orient="horz" pos="958" userDrawn="1">
          <p15:clr>
            <a:srgbClr val="A4A3A4"/>
          </p15:clr>
        </p15:guide>
        <p15:guide id="8" orient="horz" pos="3861" userDrawn="1">
          <p15:clr>
            <a:srgbClr val="A4A3A4"/>
          </p15:clr>
        </p15:guide>
        <p15:guide id="9" pos="7491" userDrawn="1">
          <p15:clr>
            <a:srgbClr val="A4A3A4"/>
          </p15:clr>
        </p15:guide>
        <p15:guide id="10" orient="horz" pos="27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C8B1"/>
    <a:srgbClr val="6EA781"/>
    <a:srgbClr val="7CAFDD"/>
    <a:srgbClr val="245A8B"/>
    <a:srgbClr val="636363"/>
    <a:srgbClr val="61A4E2"/>
    <a:srgbClr val="A5A5A5"/>
    <a:srgbClr val="4472C4"/>
    <a:srgbClr val="335AA1"/>
    <a:srgbClr val="F9DC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7" autoAdjust="0"/>
    <p:restoredTop sz="97399" autoAdjust="0"/>
  </p:normalViewPr>
  <p:slideViewPr>
    <p:cSldViewPr snapToGrid="0" showGuides="1">
      <p:cViewPr varScale="1">
        <p:scale>
          <a:sx n="116" d="100"/>
          <a:sy n="116" d="100"/>
        </p:scale>
        <p:origin x="108" y="906"/>
      </p:cViewPr>
      <p:guideLst>
        <p:guide pos="529"/>
        <p:guide orient="horz" pos="958"/>
        <p:guide orient="horz" pos="3861"/>
        <p:guide pos="7491"/>
        <p:guide orient="horz" pos="270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FCC88-16BC-451C-B721-090549183559}" type="datetimeFigureOut">
              <a:rPr lang="de-DE" smtClean="0"/>
              <a:t>03.02.2025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58FC4-9E92-4BAE-9E84-3F067CAE3E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4109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058FC4-9E92-4BAE-9E84-3F067CAE3E6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6487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B69D39-927B-46D4-9630-4F12C8135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22E81AB-5D1A-4530-AD5A-1EEBE80915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0798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C4E151-6450-44F8-8B1E-4D247F9FA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01B46A-CF08-4269-B5F7-EA8DE8F4B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10360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AAA996A-D5D6-4ED3-92F9-CFA0BB2CFB5A}"/>
              </a:ext>
            </a:extLst>
          </p:cNvPr>
          <p:cNvSpPr/>
          <p:nvPr userDrawn="1"/>
        </p:nvSpPr>
        <p:spPr>
          <a:xfrm>
            <a:off x="0" y="0"/>
            <a:ext cx="12192000" cy="14904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10B8B1-BDD0-486A-A30F-3BDCCBFF0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7A358B-9015-4E04-AC17-EB138583E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200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8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600"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3E880C-F502-4063-B751-9CA83588A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29502"/>
            <a:ext cx="7315200" cy="365125"/>
          </a:xfrm>
        </p:spPr>
        <p:txBody>
          <a:bodyPr/>
          <a:lstStyle/>
          <a:p>
            <a:r>
              <a:rPr lang="de-DE"/>
              <a:t>BEW Machbarkeitsstudie Wettstetten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5B972B-E9E4-43BA-88CC-7F28D671B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4744" y="6429502"/>
            <a:ext cx="829056" cy="365125"/>
          </a:xfrm>
        </p:spPr>
        <p:txBody>
          <a:bodyPr/>
          <a:lstStyle/>
          <a:p>
            <a:fld id="{FE92B979-DF20-48A2-955E-B594FA6C40E3}" type="slidenum">
              <a:rPr lang="de-DE" smtClean="0"/>
              <a:t>‹Nr.›</a:t>
            </a:fld>
            <a:endParaRPr lang="de-DE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ECC75D81-5A33-4816-A8F0-59A4D1558E80}"/>
              </a:ext>
            </a:extLst>
          </p:cNvPr>
          <p:cNvCxnSpPr>
            <a:cxnSpLocks/>
          </p:cNvCxnSpPr>
          <p:nvPr userDrawn="1"/>
        </p:nvCxnSpPr>
        <p:spPr>
          <a:xfrm>
            <a:off x="0" y="6350699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F064DD9D-D936-2A35-3298-AD8FAD8A95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 r="80988" b="620"/>
          <a:stretch/>
        </p:blipFill>
        <p:spPr>
          <a:xfrm>
            <a:off x="11428020" y="425680"/>
            <a:ext cx="537360" cy="510713"/>
          </a:xfrm>
          <a:prstGeom prst="rect">
            <a:avLst/>
          </a:prstGeom>
        </p:spPr>
      </p:pic>
      <p:pic>
        <p:nvPicPr>
          <p:cNvPr id="10" name="Grafik 9" descr="Ein Bild, das Grafiken, Clipart, Grafikdesign, Cartoon enthält.&#10;&#10;Automatisch generierte Beschreibung">
            <a:extLst>
              <a:ext uri="{FF2B5EF4-FFF2-40B4-BE49-F238E27FC236}">
                <a16:creationId xmlns:a16="http://schemas.microsoft.com/office/drawing/2014/main" id="{34FB31C5-1441-5082-AA45-492A8C1D71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025" y="244890"/>
            <a:ext cx="459841" cy="68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8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D1D4D596-B374-483B-9798-5F3FCAD33498}"/>
              </a:ext>
            </a:extLst>
          </p:cNvPr>
          <p:cNvSpPr/>
          <p:nvPr userDrawn="1"/>
        </p:nvSpPr>
        <p:spPr>
          <a:xfrm>
            <a:off x="0" y="0"/>
            <a:ext cx="12192000" cy="14904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1DBCF7-3D80-416B-8748-448741F5C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4A3243-52D7-4E18-993F-C5A38C604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C7EF7BF-4136-4549-BE5B-931C87EE89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F11CCABC-E27B-43C4-BBE0-732193DE0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29502"/>
            <a:ext cx="7315200" cy="365125"/>
          </a:xfrm>
        </p:spPr>
        <p:txBody>
          <a:bodyPr/>
          <a:lstStyle/>
          <a:p>
            <a:r>
              <a:rPr lang="de-DE"/>
              <a:t>BEW Machbarkeitsstudie Wettstetten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7D8AE8DA-7F7A-407F-9DFF-FC7774EA1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4744" y="6429502"/>
            <a:ext cx="829056" cy="365125"/>
          </a:xfrm>
        </p:spPr>
        <p:txBody>
          <a:bodyPr/>
          <a:lstStyle/>
          <a:p>
            <a:fld id="{FE92B979-DF20-48A2-955E-B594FA6C40E3}" type="slidenum">
              <a:rPr lang="de-DE" smtClean="0"/>
              <a:t>‹Nr.›</a:t>
            </a:fld>
            <a:endParaRPr lang="de-DE"/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28EF6E40-F690-44E9-B750-EB37CFA9063F}"/>
              </a:ext>
            </a:extLst>
          </p:cNvPr>
          <p:cNvCxnSpPr>
            <a:cxnSpLocks/>
          </p:cNvCxnSpPr>
          <p:nvPr userDrawn="1"/>
        </p:nvCxnSpPr>
        <p:spPr>
          <a:xfrm>
            <a:off x="0" y="6350699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4D6E4A7B-51C3-EEE7-FAF5-1CF901F8AD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 r="80988" b="620"/>
          <a:stretch/>
        </p:blipFill>
        <p:spPr>
          <a:xfrm>
            <a:off x="11428020" y="425680"/>
            <a:ext cx="537360" cy="510713"/>
          </a:xfrm>
          <a:prstGeom prst="rect">
            <a:avLst/>
          </a:prstGeom>
        </p:spPr>
      </p:pic>
      <p:pic>
        <p:nvPicPr>
          <p:cNvPr id="6" name="Grafik 5" descr="Ein Bild, das Grafiken, Clipart, Grafikdesign, Cartoon enthält.&#10;&#10;Automatisch generierte Beschreibung">
            <a:extLst>
              <a:ext uri="{FF2B5EF4-FFF2-40B4-BE49-F238E27FC236}">
                <a16:creationId xmlns:a16="http://schemas.microsoft.com/office/drawing/2014/main" id="{2C496956-A2B2-081E-92EE-9A07D8B0E2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025" y="244890"/>
            <a:ext cx="459841" cy="68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5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2160C6C1-63AC-4694-8CFD-07493723E893}"/>
              </a:ext>
            </a:extLst>
          </p:cNvPr>
          <p:cNvSpPr/>
          <p:nvPr userDrawn="1"/>
        </p:nvSpPr>
        <p:spPr>
          <a:xfrm>
            <a:off x="0" y="0"/>
            <a:ext cx="12192000" cy="14904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AFA9B0-24D2-4D1C-BD84-1AB0B6469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11C4C09-986A-4090-BA55-DDD8D6346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8001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12573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16573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21145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4030E3F-C5D2-492F-AF2B-B5BBAAABA5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CD85465-0B24-41F9-828F-944944CA8B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8001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12573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16573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21145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72A76265-AB4C-491F-9A1C-5FD0711FF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453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B81A0988-CE5E-424C-9EC8-11A3C50E3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29502"/>
            <a:ext cx="7315200" cy="365125"/>
          </a:xfrm>
        </p:spPr>
        <p:txBody>
          <a:bodyPr/>
          <a:lstStyle/>
          <a:p>
            <a:r>
              <a:rPr lang="de-DE"/>
              <a:t>BEW Machbarkeitsstudie Wettstetten</a:t>
            </a:r>
            <a:endParaRPr lang="de-DE" dirty="0"/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B1F28141-DE1F-4177-8669-4ED8BE1CD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4744" y="6429502"/>
            <a:ext cx="829056" cy="365125"/>
          </a:xfrm>
        </p:spPr>
        <p:txBody>
          <a:bodyPr/>
          <a:lstStyle/>
          <a:p>
            <a:fld id="{FE92B979-DF20-48A2-955E-B594FA6C40E3}" type="slidenum">
              <a:rPr lang="de-DE" smtClean="0"/>
              <a:t>‹Nr.›</a:t>
            </a:fld>
            <a:endParaRPr lang="de-DE"/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6732E949-FA48-4952-A54E-00F70ACE6475}"/>
              </a:ext>
            </a:extLst>
          </p:cNvPr>
          <p:cNvCxnSpPr>
            <a:cxnSpLocks/>
          </p:cNvCxnSpPr>
          <p:nvPr userDrawn="1"/>
        </p:nvCxnSpPr>
        <p:spPr>
          <a:xfrm>
            <a:off x="0" y="6350699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6531DCC5-DF4F-715E-C896-E8278CEC69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 r="80988" b="620"/>
          <a:stretch/>
        </p:blipFill>
        <p:spPr>
          <a:xfrm>
            <a:off x="11428020" y="425680"/>
            <a:ext cx="537360" cy="510713"/>
          </a:xfrm>
          <a:prstGeom prst="rect">
            <a:avLst/>
          </a:prstGeom>
        </p:spPr>
      </p:pic>
      <p:pic>
        <p:nvPicPr>
          <p:cNvPr id="7" name="Grafik 6" descr="Ein Bild, das Grafiken, Clipart, Grafikdesign, Cartoon enthält.&#10;&#10;Automatisch generierte Beschreibung">
            <a:extLst>
              <a:ext uri="{FF2B5EF4-FFF2-40B4-BE49-F238E27FC236}">
                <a16:creationId xmlns:a16="http://schemas.microsoft.com/office/drawing/2014/main" id="{D0232ABD-1CEA-71C4-9BC1-D4063B60C0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025" y="244890"/>
            <a:ext cx="459841" cy="68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27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32F7A2F7-2EE3-4C7D-9922-B1648808AC56}"/>
              </a:ext>
            </a:extLst>
          </p:cNvPr>
          <p:cNvSpPr/>
          <p:nvPr userDrawn="1"/>
        </p:nvSpPr>
        <p:spPr>
          <a:xfrm>
            <a:off x="0" y="0"/>
            <a:ext cx="12192000" cy="14904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5E0069-2DD8-4C54-83EA-6A854E523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5CBFB6C0-14F1-405A-BCA5-196E7A256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429502"/>
            <a:ext cx="7315200" cy="365125"/>
          </a:xfrm>
        </p:spPr>
        <p:txBody>
          <a:bodyPr/>
          <a:lstStyle/>
          <a:p>
            <a:r>
              <a:rPr lang="de-DE"/>
              <a:t>BEW Machbarkeitsstudie Wettstetten</a:t>
            </a:r>
            <a:endParaRPr lang="de-DE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CA40BFC6-5FB3-4BBD-8ACD-6C354A01B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4744" y="6429502"/>
            <a:ext cx="829056" cy="365125"/>
          </a:xfrm>
        </p:spPr>
        <p:txBody>
          <a:bodyPr/>
          <a:lstStyle/>
          <a:p>
            <a:fld id="{FE92B979-DF20-48A2-955E-B594FA6C40E3}" type="slidenum">
              <a:rPr lang="de-DE" smtClean="0"/>
              <a:t>‹Nr.›</a:t>
            </a:fld>
            <a:endParaRPr lang="de-DE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BF2CBD68-B9D2-44E5-8079-C7D55BD4F59E}"/>
              </a:ext>
            </a:extLst>
          </p:cNvPr>
          <p:cNvCxnSpPr>
            <a:cxnSpLocks/>
          </p:cNvCxnSpPr>
          <p:nvPr userDrawn="1"/>
        </p:nvCxnSpPr>
        <p:spPr>
          <a:xfrm>
            <a:off x="0" y="6350699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8DB7EA7C-74A1-A4DD-839A-12AB6D2D71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 r="80988" b="620"/>
          <a:stretch/>
        </p:blipFill>
        <p:spPr>
          <a:xfrm>
            <a:off x="11428020" y="425680"/>
            <a:ext cx="537360" cy="510713"/>
          </a:xfrm>
          <a:prstGeom prst="rect">
            <a:avLst/>
          </a:prstGeom>
        </p:spPr>
      </p:pic>
      <p:pic>
        <p:nvPicPr>
          <p:cNvPr id="4" name="Grafik 3" descr="Ein Bild, das Grafiken, Clipart, Grafikdesign, Cartoon enthält.&#10;&#10;Automatisch generierte Beschreibung">
            <a:extLst>
              <a:ext uri="{FF2B5EF4-FFF2-40B4-BE49-F238E27FC236}">
                <a16:creationId xmlns:a16="http://schemas.microsoft.com/office/drawing/2014/main" id="{328D81DD-9A07-1671-AAFE-678711BB67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025" y="244890"/>
            <a:ext cx="459841" cy="68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3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65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09E90A01-5F9B-4479-A435-ABFFCE3F11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4435337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0" imgW="538" imgH="536" progId="TCLayout.ActiveDocument.1">
                  <p:embed/>
                </p:oleObj>
              </mc:Choice>
              <mc:Fallback>
                <p:oleObj name="think-cell Folie" r:id="rId10" imgW="538" imgH="53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09E90A01-5F9B-4479-A435-ABFFCE3F11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E3D7E15-9CFE-461E-8A5C-1B250C326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4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39E6FB0-C847-4322-ACB4-67CEEC1C7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5EA531-73FE-4D75-9226-204E7974A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BEW Machbarkeitsstudie Wettstetten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6A7C74-881E-45D7-9389-3C4BE0B86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24744" y="6356350"/>
            <a:ext cx="829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2B979-DF20-48A2-955E-B594FA6C40E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70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9142A12-8269-A6AA-44B9-E4248FB19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" t="28296" r="15192" b="39260"/>
          <a:stretch/>
        </p:blipFill>
        <p:spPr>
          <a:xfrm>
            <a:off x="0" y="396240"/>
            <a:ext cx="12120880" cy="489204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13AC6FA-64DD-F7A9-C68C-C8B41692D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314960"/>
            <a:ext cx="6574379" cy="1474252"/>
          </a:xfrm>
          <a:prstGeom prst="rect">
            <a:avLst/>
          </a:prstGeom>
        </p:spPr>
      </p:pic>
      <p:pic>
        <p:nvPicPr>
          <p:cNvPr id="7" name="Grafik 6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F4169FB5-8C31-FB8F-1F1F-6D75DAAB66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3270" y="5288280"/>
            <a:ext cx="5781933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43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84E5C-6FA5-8675-9E2E-651000DAB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698ECC-194B-8E86-B3D3-2D527E7EB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Netzgebietsvarianten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902A85C-D997-C2AD-ED81-43874FB50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BEW Machbarkeitsstudie Wettstetten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1699AE9-4D67-56D2-FE16-ACBF8BCF4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B979-DF20-48A2-955E-B594FA6C40E3}" type="slidenum">
              <a:rPr lang="de-DE" smtClean="0"/>
              <a:t>10</a:t>
            </a:fld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9A2F607-C8E0-F01E-B822-2F0EF67BA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967" y="1646067"/>
            <a:ext cx="3231095" cy="377983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29D529D-52C1-C2CD-1FA7-E17EC411A81F}"/>
              </a:ext>
            </a:extLst>
          </p:cNvPr>
          <p:cNvSpPr txBox="1"/>
          <p:nvPr/>
        </p:nvSpPr>
        <p:spPr>
          <a:xfrm>
            <a:off x="1151467" y="1792103"/>
            <a:ext cx="2429853" cy="720000"/>
          </a:xfrm>
          <a:prstGeom prst="rect">
            <a:avLst/>
          </a:prstGeom>
          <a:solidFill>
            <a:srgbClr val="00B0F0">
              <a:alpha val="12000"/>
            </a:srgbClr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108000"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Netzvariante 1: </a:t>
            </a:r>
          </a:p>
          <a:p>
            <a:r>
              <a:rPr lang="de-DE" dirty="0">
                <a:solidFill>
                  <a:schemeClr val="tx1"/>
                </a:solidFill>
              </a:rPr>
              <a:t>Startpunkt Nord</a:t>
            </a:r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ED136D51-6838-B1A6-E159-BBED1216095A}"/>
              </a:ext>
            </a:extLst>
          </p:cNvPr>
          <p:cNvSpPr/>
          <p:nvPr/>
        </p:nvSpPr>
        <p:spPr>
          <a:xfrm>
            <a:off x="4392773" y="1988695"/>
            <a:ext cx="1385887" cy="1095375"/>
          </a:xfrm>
          <a:custGeom>
            <a:avLst/>
            <a:gdLst>
              <a:gd name="connsiteX0" fmla="*/ 569119 w 1385887"/>
              <a:gd name="connsiteY0" fmla="*/ 435769 h 1095375"/>
              <a:gd name="connsiteX1" fmla="*/ 883444 w 1385887"/>
              <a:gd name="connsiteY1" fmla="*/ 14288 h 1095375"/>
              <a:gd name="connsiteX2" fmla="*/ 1169194 w 1385887"/>
              <a:gd name="connsiteY2" fmla="*/ 0 h 1095375"/>
              <a:gd name="connsiteX3" fmla="*/ 1183481 w 1385887"/>
              <a:gd name="connsiteY3" fmla="*/ 61913 h 1095375"/>
              <a:gd name="connsiteX4" fmla="*/ 1223962 w 1385887"/>
              <a:gd name="connsiteY4" fmla="*/ 190500 h 1095375"/>
              <a:gd name="connsiteX5" fmla="*/ 1321594 w 1385887"/>
              <a:gd name="connsiteY5" fmla="*/ 178594 h 1095375"/>
              <a:gd name="connsiteX6" fmla="*/ 1312069 w 1385887"/>
              <a:gd name="connsiteY6" fmla="*/ 250031 h 1095375"/>
              <a:gd name="connsiteX7" fmla="*/ 1278731 w 1385887"/>
              <a:gd name="connsiteY7" fmla="*/ 247650 h 1095375"/>
              <a:gd name="connsiteX8" fmla="*/ 1302544 w 1385887"/>
              <a:gd name="connsiteY8" fmla="*/ 359569 h 1095375"/>
              <a:gd name="connsiteX9" fmla="*/ 1385887 w 1385887"/>
              <a:gd name="connsiteY9" fmla="*/ 366713 h 1095375"/>
              <a:gd name="connsiteX10" fmla="*/ 1385887 w 1385887"/>
              <a:gd name="connsiteY10" fmla="*/ 426244 h 1095375"/>
              <a:gd name="connsiteX11" fmla="*/ 1104900 w 1385887"/>
              <a:gd name="connsiteY11" fmla="*/ 419100 h 1095375"/>
              <a:gd name="connsiteX12" fmla="*/ 1159669 w 1385887"/>
              <a:gd name="connsiteY12" fmla="*/ 538163 h 1095375"/>
              <a:gd name="connsiteX13" fmla="*/ 1247775 w 1385887"/>
              <a:gd name="connsiteY13" fmla="*/ 545306 h 1095375"/>
              <a:gd name="connsiteX14" fmla="*/ 1240631 w 1385887"/>
              <a:gd name="connsiteY14" fmla="*/ 585788 h 1095375"/>
              <a:gd name="connsiteX15" fmla="*/ 1193006 w 1385887"/>
              <a:gd name="connsiteY15" fmla="*/ 595313 h 1095375"/>
              <a:gd name="connsiteX16" fmla="*/ 1128712 w 1385887"/>
              <a:gd name="connsiteY16" fmla="*/ 576263 h 1095375"/>
              <a:gd name="connsiteX17" fmla="*/ 1081087 w 1385887"/>
              <a:gd name="connsiteY17" fmla="*/ 602456 h 1095375"/>
              <a:gd name="connsiteX18" fmla="*/ 942975 w 1385887"/>
              <a:gd name="connsiteY18" fmla="*/ 585788 h 1095375"/>
              <a:gd name="connsiteX19" fmla="*/ 928687 w 1385887"/>
              <a:gd name="connsiteY19" fmla="*/ 778669 h 1095375"/>
              <a:gd name="connsiteX20" fmla="*/ 835819 w 1385887"/>
              <a:gd name="connsiteY20" fmla="*/ 795338 h 1095375"/>
              <a:gd name="connsiteX21" fmla="*/ 757237 w 1385887"/>
              <a:gd name="connsiteY21" fmla="*/ 783431 h 1095375"/>
              <a:gd name="connsiteX22" fmla="*/ 704850 w 1385887"/>
              <a:gd name="connsiteY22" fmla="*/ 964406 h 1095375"/>
              <a:gd name="connsiteX23" fmla="*/ 745331 w 1385887"/>
              <a:gd name="connsiteY23" fmla="*/ 964406 h 1095375"/>
              <a:gd name="connsiteX24" fmla="*/ 728662 w 1385887"/>
              <a:gd name="connsiteY24" fmla="*/ 1050131 h 1095375"/>
              <a:gd name="connsiteX25" fmla="*/ 716756 w 1385887"/>
              <a:gd name="connsiteY25" fmla="*/ 1088231 h 1095375"/>
              <a:gd name="connsiteX26" fmla="*/ 507206 w 1385887"/>
              <a:gd name="connsiteY26" fmla="*/ 1095375 h 1095375"/>
              <a:gd name="connsiteX27" fmla="*/ 416719 w 1385887"/>
              <a:gd name="connsiteY27" fmla="*/ 1081088 h 1095375"/>
              <a:gd name="connsiteX28" fmla="*/ 373856 w 1385887"/>
              <a:gd name="connsiteY28" fmla="*/ 1071563 h 1095375"/>
              <a:gd name="connsiteX29" fmla="*/ 361950 w 1385887"/>
              <a:gd name="connsiteY29" fmla="*/ 1033463 h 1095375"/>
              <a:gd name="connsiteX30" fmla="*/ 45244 w 1385887"/>
              <a:gd name="connsiteY30" fmla="*/ 1057275 h 1095375"/>
              <a:gd name="connsiteX31" fmla="*/ 28575 w 1385887"/>
              <a:gd name="connsiteY31" fmla="*/ 973931 h 1095375"/>
              <a:gd name="connsiteX32" fmla="*/ 0 w 1385887"/>
              <a:gd name="connsiteY32" fmla="*/ 914400 h 1095375"/>
              <a:gd name="connsiteX33" fmla="*/ 7144 w 1385887"/>
              <a:gd name="connsiteY33" fmla="*/ 883444 h 1095375"/>
              <a:gd name="connsiteX34" fmla="*/ 19050 w 1385887"/>
              <a:gd name="connsiteY34" fmla="*/ 854869 h 1095375"/>
              <a:gd name="connsiteX35" fmla="*/ 604837 w 1385887"/>
              <a:gd name="connsiteY35" fmla="*/ 990600 h 1095375"/>
              <a:gd name="connsiteX36" fmla="*/ 692944 w 1385887"/>
              <a:gd name="connsiteY36" fmla="*/ 478631 h 1095375"/>
              <a:gd name="connsiteX37" fmla="*/ 569119 w 1385887"/>
              <a:gd name="connsiteY37" fmla="*/ 435769 h 10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385887" h="1095375">
                <a:moveTo>
                  <a:pt x="569119" y="435769"/>
                </a:moveTo>
                <a:lnTo>
                  <a:pt x="883444" y="14288"/>
                </a:lnTo>
                <a:lnTo>
                  <a:pt x="1169194" y="0"/>
                </a:lnTo>
                <a:lnTo>
                  <a:pt x="1183481" y="61913"/>
                </a:lnTo>
                <a:lnTo>
                  <a:pt x="1223962" y="190500"/>
                </a:lnTo>
                <a:lnTo>
                  <a:pt x="1321594" y="178594"/>
                </a:lnTo>
                <a:lnTo>
                  <a:pt x="1312069" y="250031"/>
                </a:lnTo>
                <a:lnTo>
                  <a:pt x="1278731" y="247650"/>
                </a:lnTo>
                <a:lnTo>
                  <a:pt x="1302544" y="359569"/>
                </a:lnTo>
                <a:lnTo>
                  <a:pt x="1385887" y="366713"/>
                </a:lnTo>
                <a:lnTo>
                  <a:pt x="1385887" y="426244"/>
                </a:lnTo>
                <a:lnTo>
                  <a:pt x="1104900" y="419100"/>
                </a:lnTo>
                <a:lnTo>
                  <a:pt x="1159669" y="538163"/>
                </a:lnTo>
                <a:lnTo>
                  <a:pt x="1247775" y="545306"/>
                </a:lnTo>
                <a:lnTo>
                  <a:pt x="1240631" y="585788"/>
                </a:lnTo>
                <a:lnTo>
                  <a:pt x="1193006" y="595313"/>
                </a:lnTo>
                <a:lnTo>
                  <a:pt x="1128712" y="576263"/>
                </a:lnTo>
                <a:lnTo>
                  <a:pt x="1081087" y="602456"/>
                </a:lnTo>
                <a:lnTo>
                  <a:pt x="942975" y="585788"/>
                </a:lnTo>
                <a:lnTo>
                  <a:pt x="928687" y="778669"/>
                </a:lnTo>
                <a:lnTo>
                  <a:pt x="835819" y="795338"/>
                </a:lnTo>
                <a:lnTo>
                  <a:pt x="757237" y="783431"/>
                </a:lnTo>
                <a:lnTo>
                  <a:pt x="704850" y="964406"/>
                </a:lnTo>
                <a:lnTo>
                  <a:pt x="745331" y="964406"/>
                </a:lnTo>
                <a:lnTo>
                  <a:pt x="728662" y="1050131"/>
                </a:lnTo>
                <a:lnTo>
                  <a:pt x="716756" y="1088231"/>
                </a:lnTo>
                <a:lnTo>
                  <a:pt x="507206" y="1095375"/>
                </a:lnTo>
                <a:lnTo>
                  <a:pt x="416719" y="1081088"/>
                </a:lnTo>
                <a:lnTo>
                  <a:pt x="373856" y="1071563"/>
                </a:lnTo>
                <a:lnTo>
                  <a:pt x="361950" y="1033463"/>
                </a:lnTo>
                <a:lnTo>
                  <a:pt x="45244" y="1057275"/>
                </a:lnTo>
                <a:lnTo>
                  <a:pt x="28575" y="973931"/>
                </a:lnTo>
                <a:lnTo>
                  <a:pt x="0" y="914400"/>
                </a:lnTo>
                <a:lnTo>
                  <a:pt x="7144" y="883444"/>
                </a:lnTo>
                <a:lnTo>
                  <a:pt x="19050" y="854869"/>
                </a:lnTo>
                <a:lnTo>
                  <a:pt x="604837" y="990600"/>
                </a:lnTo>
                <a:lnTo>
                  <a:pt x="692944" y="478631"/>
                </a:lnTo>
                <a:lnTo>
                  <a:pt x="569119" y="435769"/>
                </a:lnTo>
                <a:close/>
              </a:path>
            </a:pathLst>
          </a:custGeom>
          <a:solidFill>
            <a:srgbClr val="00B0F0">
              <a:alpha val="12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D154ECA3-6B9C-ED2A-5A42-E6F497455B1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3581320" y="2152103"/>
            <a:ext cx="1768407" cy="123278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890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E0F10-240A-6CCF-0F00-880D3BEC2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4EF141-24EB-0082-980D-361235A82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Netzgebietsvarianten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ED34E01-4CC6-63D0-180F-74C5674C9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BEW Machbarkeitsstudie Wettstetten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6103C01-011E-483C-7625-0BBB38FAF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B979-DF20-48A2-955E-B594FA6C40E3}" type="slidenum">
              <a:rPr lang="de-DE" smtClean="0"/>
              <a:t>11</a:t>
            </a:fld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83370F2-07C1-53DE-8228-72E827C75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967" y="1646067"/>
            <a:ext cx="3231095" cy="377983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E1FB916-9493-9D60-1922-45B0B49BC2A9}"/>
              </a:ext>
            </a:extLst>
          </p:cNvPr>
          <p:cNvSpPr txBox="1"/>
          <p:nvPr/>
        </p:nvSpPr>
        <p:spPr>
          <a:xfrm>
            <a:off x="1151467" y="1792103"/>
            <a:ext cx="2429853" cy="720000"/>
          </a:xfrm>
          <a:prstGeom prst="rect">
            <a:avLst/>
          </a:prstGeom>
          <a:solidFill>
            <a:srgbClr val="00B0F0">
              <a:alpha val="12000"/>
            </a:srgbClr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108000"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Netzvariante 1: </a:t>
            </a:r>
          </a:p>
          <a:p>
            <a:r>
              <a:rPr lang="de-DE" dirty="0">
                <a:solidFill>
                  <a:schemeClr val="tx1"/>
                </a:solidFill>
              </a:rPr>
              <a:t>Startpunkt Nord</a:t>
            </a:r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E2326BAB-EA94-971B-77F4-4B0C0188FDF2}"/>
              </a:ext>
            </a:extLst>
          </p:cNvPr>
          <p:cNvSpPr/>
          <p:nvPr/>
        </p:nvSpPr>
        <p:spPr>
          <a:xfrm>
            <a:off x="4397853" y="1993775"/>
            <a:ext cx="1385887" cy="1095375"/>
          </a:xfrm>
          <a:custGeom>
            <a:avLst/>
            <a:gdLst>
              <a:gd name="connsiteX0" fmla="*/ 569119 w 1385887"/>
              <a:gd name="connsiteY0" fmla="*/ 435769 h 1095375"/>
              <a:gd name="connsiteX1" fmla="*/ 883444 w 1385887"/>
              <a:gd name="connsiteY1" fmla="*/ 14288 h 1095375"/>
              <a:gd name="connsiteX2" fmla="*/ 1169194 w 1385887"/>
              <a:gd name="connsiteY2" fmla="*/ 0 h 1095375"/>
              <a:gd name="connsiteX3" fmla="*/ 1183481 w 1385887"/>
              <a:gd name="connsiteY3" fmla="*/ 61913 h 1095375"/>
              <a:gd name="connsiteX4" fmla="*/ 1223962 w 1385887"/>
              <a:gd name="connsiteY4" fmla="*/ 190500 h 1095375"/>
              <a:gd name="connsiteX5" fmla="*/ 1321594 w 1385887"/>
              <a:gd name="connsiteY5" fmla="*/ 178594 h 1095375"/>
              <a:gd name="connsiteX6" fmla="*/ 1312069 w 1385887"/>
              <a:gd name="connsiteY6" fmla="*/ 250031 h 1095375"/>
              <a:gd name="connsiteX7" fmla="*/ 1278731 w 1385887"/>
              <a:gd name="connsiteY7" fmla="*/ 247650 h 1095375"/>
              <a:gd name="connsiteX8" fmla="*/ 1302544 w 1385887"/>
              <a:gd name="connsiteY8" fmla="*/ 359569 h 1095375"/>
              <a:gd name="connsiteX9" fmla="*/ 1385887 w 1385887"/>
              <a:gd name="connsiteY9" fmla="*/ 366713 h 1095375"/>
              <a:gd name="connsiteX10" fmla="*/ 1385887 w 1385887"/>
              <a:gd name="connsiteY10" fmla="*/ 426244 h 1095375"/>
              <a:gd name="connsiteX11" fmla="*/ 1104900 w 1385887"/>
              <a:gd name="connsiteY11" fmla="*/ 419100 h 1095375"/>
              <a:gd name="connsiteX12" fmla="*/ 1159669 w 1385887"/>
              <a:gd name="connsiteY12" fmla="*/ 538163 h 1095375"/>
              <a:gd name="connsiteX13" fmla="*/ 1247775 w 1385887"/>
              <a:gd name="connsiteY13" fmla="*/ 545306 h 1095375"/>
              <a:gd name="connsiteX14" fmla="*/ 1240631 w 1385887"/>
              <a:gd name="connsiteY14" fmla="*/ 585788 h 1095375"/>
              <a:gd name="connsiteX15" fmla="*/ 1193006 w 1385887"/>
              <a:gd name="connsiteY15" fmla="*/ 595313 h 1095375"/>
              <a:gd name="connsiteX16" fmla="*/ 1128712 w 1385887"/>
              <a:gd name="connsiteY16" fmla="*/ 576263 h 1095375"/>
              <a:gd name="connsiteX17" fmla="*/ 1081087 w 1385887"/>
              <a:gd name="connsiteY17" fmla="*/ 602456 h 1095375"/>
              <a:gd name="connsiteX18" fmla="*/ 942975 w 1385887"/>
              <a:gd name="connsiteY18" fmla="*/ 585788 h 1095375"/>
              <a:gd name="connsiteX19" fmla="*/ 928687 w 1385887"/>
              <a:gd name="connsiteY19" fmla="*/ 778669 h 1095375"/>
              <a:gd name="connsiteX20" fmla="*/ 835819 w 1385887"/>
              <a:gd name="connsiteY20" fmla="*/ 795338 h 1095375"/>
              <a:gd name="connsiteX21" fmla="*/ 757237 w 1385887"/>
              <a:gd name="connsiteY21" fmla="*/ 783431 h 1095375"/>
              <a:gd name="connsiteX22" fmla="*/ 704850 w 1385887"/>
              <a:gd name="connsiteY22" fmla="*/ 964406 h 1095375"/>
              <a:gd name="connsiteX23" fmla="*/ 745331 w 1385887"/>
              <a:gd name="connsiteY23" fmla="*/ 964406 h 1095375"/>
              <a:gd name="connsiteX24" fmla="*/ 728662 w 1385887"/>
              <a:gd name="connsiteY24" fmla="*/ 1050131 h 1095375"/>
              <a:gd name="connsiteX25" fmla="*/ 716756 w 1385887"/>
              <a:gd name="connsiteY25" fmla="*/ 1088231 h 1095375"/>
              <a:gd name="connsiteX26" fmla="*/ 507206 w 1385887"/>
              <a:gd name="connsiteY26" fmla="*/ 1095375 h 1095375"/>
              <a:gd name="connsiteX27" fmla="*/ 416719 w 1385887"/>
              <a:gd name="connsiteY27" fmla="*/ 1081088 h 1095375"/>
              <a:gd name="connsiteX28" fmla="*/ 373856 w 1385887"/>
              <a:gd name="connsiteY28" fmla="*/ 1071563 h 1095375"/>
              <a:gd name="connsiteX29" fmla="*/ 361950 w 1385887"/>
              <a:gd name="connsiteY29" fmla="*/ 1033463 h 1095375"/>
              <a:gd name="connsiteX30" fmla="*/ 45244 w 1385887"/>
              <a:gd name="connsiteY30" fmla="*/ 1057275 h 1095375"/>
              <a:gd name="connsiteX31" fmla="*/ 28575 w 1385887"/>
              <a:gd name="connsiteY31" fmla="*/ 973931 h 1095375"/>
              <a:gd name="connsiteX32" fmla="*/ 0 w 1385887"/>
              <a:gd name="connsiteY32" fmla="*/ 914400 h 1095375"/>
              <a:gd name="connsiteX33" fmla="*/ 7144 w 1385887"/>
              <a:gd name="connsiteY33" fmla="*/ 883444 h 1095375"/>
              <a:gd name="connsiteX34" fmla="*/ 19050 w 1385887"/>
              <a:gd name="connsiteY34" fmla="*/ 854869 h 1095375"/>
              <a:gd name="connsiteX35" fmla="*/ 604837 w 1385887"/>
              <a:gd name="connsiteY35" fmla="*/ 990600 h 1095375"/>
              <a:gd name="connsiteX36" fmla="*/ 692944 w 1385887"/>
              <a:gd name="connsiteY36" fmla="*/ 478631 h 1095375"/>
              <a:gd name="connsiteX37" fmla="*/ 569119 w 1385887"/>
              <a:gd name="connsiteY37" fmla="*/ 435769 h 10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385887" h="1095375">
                <a:moveTo>
                  <a:pt x="569119" y="435769"/>
                </a:moveTo>
                <a:lnTo>
                  <a:pt x="883444" y="14288"/>
                </a:lnTo>
                <a:lnTo>
                  <a:pt x="1169194" y="0"/>
                </a:lnTo>
                <a:lnTo>
                  <a:pt x="1183481" y="61913"/>
                </a:lnTo>
                <a:lnTo>
                  <a:pt x="1223962" y="190500"/>
                </a:lnTo>
                <a:lnTo>
                  <a:pt x="1321594" y="178594"/>
                </a:lnTo>
                <a:lnTo>
                  <a:pt x="1312069" y="250031"/>
                </a:lnTo>
                <a:lnTo>
                  <a:pt x="1278731" y="247650"/>
                </a:lnTo>
                <a:lnTo>
                  <a:pt x="1302544" y="359569"/>
                </a:lnTo>
                <a:lnTo>
                  <a:pt x="1385887" y="366713"/>
                </a:lnTo>
                <a:lnTo>
                  <a:pt x="1385887" y="426244"/>
                </a:lnTo>
                <a:lnTo>
                  <a:pt x="1104900" y="419100"/>
                </a:lnTo>
                <a:lnTo>
                  <a:pt x="1159669" y="538163"/>
                </a:lnTo>
                <a:lnTo>
                  <a:pt x="1247775" y="545306"/>
                </a:lnTo>
                <a:lnTo>
                  <a:pt x="1240631" y="585788"/>
                </a:lnTo>
                <a:lnTo>
                  <a:pt x="1193006" y="595313"/>
                </a:lnTo>
                <a:lnTo>
                  <a:pt x="1128712" y="576263"/>
                </a:lnTo>
                <a:lnTo>
                  <a:pt x="1081087" y="602456"/>
                </a:lnTo>
                <a:lnTo>
                  <a:pt x="942975" y="585788"/>
                </a:lnTo>
                <a:lnTo>
                  <a:pt x="928687" y="778669"/>
                </a:lnTo>
                <a:lnTo>
                  <a:pt x="835819" y="795338"/>
                </a:lnTo>
                <a:lnTo>
                  <a:pt x="757237" y="783431"/>
                </a:lnTo>
                <a:lnTo>
                  <a:pt x="704850" y="964406"/>
                </a:lnTo>
                <a:lnTo>
                  <a:pt x="745331" y="964406"/>
                </a:lnTo>
                <a:lnTo>
                  <a:pt x="728662" y="1050131"/>
                </a:lnTo>
                <a:lnTo>
                  <a:pt x="716756" y="1088231"/>
                </a:lnTo>
                <a:lnTo>
                  <a:pt x="507206" y="1095375"/>
                </a:lnTo>
                <a:lnTo>
                  <a:pt x="416719" y="1081088"/>
                </a:lnTo>
                <a:lnTo>
                  <a:pt x="373856" y="1071563"/>
                </a:lnTo>
                <a:lnTo>
                  <a:pt x="361950" y="1033463"/>
                </a:lnTo>
                <a:lnTo>
                  <a:pt x="45244" y="1057275"/>
                </a:lnTo>
                <a:lnTo>
                  <a:pt x="28575" y="973931"/>
                </a:lnTo>
                <a:lnTo>
                  <a:pt x="0" y="914400"/>
                </a:lnTo>
                <a:lnTo>
                  <a:pt x="7144" y="883444"/>
                </a:lnTo>
                <a:lnTo>
                  <a:pt x="19050" y="854869"/>
                </a:lnTo>
                <a:lnTo>
                  <a:pt x="604837" y="990600"/>
                </a:lnTo>
                <a:lnTo>
                  <a:pt x="692944" y="478631"/>
                </a:lnTo>
                <a:lnTo>
                  <a:pt x="569119" y="435769"/>
                </a:lnTo>
                <a:close/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C93BD2D-9311-B43B-23CE-1064DFE07FE6}"/>
              </a:ext>
            </a:extLst>
          </p:cNvPr>
          <p:cNvSpPr txBox="1"/>
          <p:nvPr/>
        </p:nvSpPr>
        <p:spPr>
          <a:xfrm>
            <a:off x="8335008" y="2001022"/>
            <a:ext cx="2247089" cy="720000"/>
          </a:xfrm>
          <a:prstGeom prst="rect">
            <a:avLst/>
          </a:prstGeom>
          <a:solidFill>
            <a:srgbClr val="92D050">
              <a:alpha val="37000"/>
            </a:srgbClr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108000" rtlCol="0" anchor="t"/>
          <a:lstStyle>
            <a:defPPr>
              <a:defRPr lang="en-US"/>
            </a:defPPr>
            <a:lvl1pPr indent="0">
              <a:defRPr sz="1100"/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algn="ctr"/>
            <a:r>
              <a:rPr lang="de-DE" sz="1800" dirty="0">
                <a:solidFill>
                  <a:schemeClr val="tx1"/>
                </a:solidFill>
              </a:rPr>
              <a:t>Netzvariante 2: </a:t>
            </a:r>
          </a:p>
          <a:p>
            <a:pPr algn="ctr"/>
            <a:r>
              <a:rPr lang="de-DE" sz="1800" dirty="0">
                <a:solidFill>
                  <a:schemeClr val="tx1"/>
                </a:solidFill>
              </a:rPr>
              <a:t>Mögl. Erweiterung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B04F69A9-62C4-DE07-5D93-DB7479B6466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3581320" y="2152103"/>
            <a:ext cx="1768407" cy="123278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584B1D69-E523-EFF5-9D17-200F4FB2E220}"/>
              </a:ext>
            </a:extLst>
          </p:cNvPr>
          <p:cNvSpPr/>
          <p:nvPr/>
        </p:nvSpPr>
        <p:spPr>
          <a:xfrm>
            <a:off x="4408037" y="1968328"/>
            <a:ext cx="2413723" cy="1782303"/>
          </a:xfrm>
          <a:custGeom>
            <a:avLst/>
            <a:gdLst>
              <a:gd name="connsiteX0" fmla="*/ 3986893 w 11266715"/>
              <a:gd name="connsiteY0" fmla="*/ 231321 h 8531678"/>
              <a:gd name="connsiteX1" fmla="*/ 2558143 w 11266715"/>
              <a:gd name="connsiteY1" fmla="*/ 2081893 h 8531678"/>
              <a:gd name="connsiteX2" fmla="*/ 3156858 w 11266715"/>
              <a:gd name="connsiteY2" fmla="*/ 2313214 h 8531678"/>
              <a:gd name="connsiteX3" fmla="*/ 2816679 w 11266715"/>
              <a:gd name="connsiteY3" fmla="*/ 3823607 h 8531678"/>
              <a:gd name="connsiteX4" fmla="*/ 2435679 w 11266715"/>
              <a:gd name="connsiteY4" fmla="*/ 3714750 h 8531678"/>
              <a:gd name="connsiteX5" fmla="*/ 2054679 w 11266715"/>
              <a:gd name="connsiteY5" fmla="*/ 4708071 h 8531678"/>
              <a:gd name="connsiteX6" fmla="*/ 13608 w 11266715"/>
              <a:gd name="connsiteY6" fmla="*/ 4435928 h 8531678"/>
              <a:gd name="connsiteX7" fmla="*/ 0 w 11266715"/>
              <a:gd name="connsiteY7" fmla="*/ 5170714 h 8531678"/>
              <a:gd name="connsiteX8" fmla="*/ 1510393 w 11266715"/>
              <a:gd name="connsiteY8" fmla="*/ 5102678 h 8531678"/>
              <a:gd name="connsiteX9" fmla="*/ 2326822 w 11266715"/>
              <a:gd name="connsiteY9" fmla="*/ 5306785 h 8531678"/>
              <a:gd name="connsiteX10" fmla="*/ 2571750 w 11266715"/>
              <a:gd name="connsiteY10" fmla="*/ 5048250 h 8531678"/>
              <a:gd name="connsiteX11" fmla="*/ 3388179 w 11266715"/>
              <a:gd name="connsiteY11" fmla="*/ 5265964 h 8531678"/>
              <a:gd name="connsiteX12" fmla="*/ 4449536 w 11266715"/>
              <a:gd name="connsiteY12" fmla="*/ 5524500 h 8531678"/>
              <a:gd name="connsiteX13" fmla="*/ 4830536 w 11266715"/>
              <a:gd name="connsiteY13" fmla="*/ 5851071 h 8531678"/>
              <a:gd name="connsiteX14" fmla="*/ 5238750 w 11266715"/>
              <a:gd name="connsiteY14" fmla="*/ 6517821 h 8531678"/>
              <a:gd name="connsiteX15" fmla="*/ 5674179 w 11266715"/>
              <a:gd name="connsiteY15" fmla="*/ 7007678 h 8531678"/>
              <a:gd name="connsiteX16" fmla="*/ 5837465 w 11266715"/>
              <a:gd name="connsiteY16" fmla="*/ 6912428 h 8531678"/>
              <a:gd name="connsiteX17" fmla="*/ 6259286 w 11266715"/>
              <a:gd name="connsiteY17" fmla="*/ 6286500 h 8531678"/>
              <a:gd name="connsiteX18" fmla="*/ 7279822 w 11266715"/>
              <a:gd name="connsiteY18" fmla="*/ 6858000 h 8531678"/>
              <a:gd name="connsiteX19" fmla="*/ 7864929 w 11266715"/>
              <a:gd name="connsiteY19" fmla="*/ 7579178 h 8531678"/>
              <a:gd name="connsiteX20" fmla="*/ 8626929 w 11266715"/>
              <a:gd name="connsiteY20" fmla="*/ 7932964 h 8531678"/>
              <a:gd name="connsiteX21" fmla="*/ 8681358 w 11266715"/>
              <a:gd name="connsiteY21" fmla="*/ 8164285 h 8531678"/>
              <a:gd name="connsiteX22" fmla="*/ 9007929 w 11266715"/>
              <a:gd name="connsiteY22" fmla="*/ 8232321 h 8531678"/>
              <a:gd name="connsiteX23" fmla="*/ 9048750 w 11266715"/>
              <a:gd name="connsiteY23" fmla="*/ 8518071 h 8531678"/>
              <a:gd name="connsiteX24" fmla="*/ 9361715 w 11266715"/>
              <a:gd name="connsiteY24" fmla="*/ 8531678 h 8531678"/>
              <a:gd name="connsiteX25" fmla="*/ 9565822 w 11266715"/>
              <a:gd name="connsiteY25" fmla="*/ 8014607 h 8531678"/>
              <a:gd name="connsiteX26" fmla="*/ 10246179 w 11266715"/>
              <a:gd name="connsiteY26" fmla="*/ 8150678 h 8531678"/>
              <a:gd name="connsiteX27" fmla="*/ 11266715 w 11266715"/>
              <a:gd name="connsiteY27" fmla="*/ 5048250 h 8531678"/>
              <a:gd name="connsiteX28" fmla="*/ 10545536 w 11266715"/>
              <a:gd name="connsiteY28" fmla="*/ 4844143 h 8531678"/>
              <a:gd name="connsiteX29" fmla="*/ 10586358 w 11266715"/>
              <a:gd name="connsiteY29" fmla="*/ 4449535 h 8531678"/>
              <a:gd name="connsiteX30" fmla="*/ 9429750 w 11266715"/>
              <a:gd name="connsiteY30" fmla="*/ 4272643 h 8531678"/>
              <a:gd name="connsiteX31" fmla="*/ 9470572 w 11266715"/>
              <a:gd name="connsiteY31" fmla="*/ 4014107 h 8531678"/>
              <a:gd name="connsiteX32" fmla="*/ 10287000 w 11266715"/>
              <a:gd name="connsiteY32" fmla="*/ 3156857 h 8531678"/>
              <a:gd name="connsiteX33" fmla="*/ 8803822 w 11266715"/>
              <a:gd name="connsiteY33" fmla="*/ 2884714 h 8531678"/>
              <a:gd name="connsiteX34" fmla="*/ 9225643 w 11266715"/>
              <a:gd name="connsiteY34" fmla="*/ 1265464 h 8531678"/>
              <a:gd name="connsiteX35" fmla="*/ 6844393 w 11266715"/>
              <a:gd name="connsiteY35" fmla="*/ 1047750 h 8531678"/>
              <a:gd name="connsiteX36" fmla="*/ 6762750 w 11266715"/>
              <a:gd name="connsiteY36" fmla="*/ 1401535 h 8531678"/>
              <a:gd name="connsiteX37" fmla="*/ 6177643 w 11266715"/>
              <a:gd name="connsiteY37" fmla="*/ 938893 h 8531678"/>
              <a:gd name="connsiteX38" fmla="*/ 6041572 w 11266715"/>
              <a:gd name="connsiteY38" fmla="*/ 952500 h 8531678"/>
              <a:gd name="connsiteX39" fmla="*/ 5687786 w 11266715"/>
              <a:gd name="connsiteY39" fmla="*/ 884464 h 8531678"/>
              <a:gd name="connsiteX40" fmla="*/ 5402036 w 11266715"/>
              <a:gd name="connsiteY40" fmla="*/ 0 h 8531678"/>
              <a:gd name="connsiteX41" fmla="*/ 4068536 w 11266715"/>
              <a:gd name="connsiteY41" fmla="*/ 68035 h 8531678"/>
              <a:gd name="connsiteX42" fmla="*/ 3932465 w 11266715"/>
              <a:gd name="connsiteY42" fmla="*/ 299357 h 8531678"/>
              <a:gd name="connsiteX43" fmla="*/ 3986893 w 11266715"/>
              <a:gd name="connsiteY43" fmla="*/ 231321 h 853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266715" h="8531678">
                <a:moveTo>
                  <a:pt x="3986893" y="231321"/>
                </a:moveTo>
                <a:lnTo>
                  <a:pt x="2558143" y="2081893"/>
                </a:lnTo>
                <a:lnTo>
                  <a:pt x="3156858" y="2313214"/>
                </a:lnTo>
                <a:lnTo>
                  <a:pt x="2816679" y="3823607"/>
                </a:lnTo>
                <a:lnTo>
                  <a:pt x="2435679" y="3714750"/>
                </a:lnTo>
                <a:lnTo>
                  <a:pt x="2054679" y="4708071"/>
                </a:lnTo>
                <a:lnTo>
                  <a:pt x="13608" y="4435928"/>
                </a:lnTo>
                <a:lnTo>
                  <a:pt x="0" y="5170714"/>
                </a:lnTo>
                <a:lnTo>
                  <a:pt x="1510393" y="5102678"/>
                </a:lnTo>
                <a:lnTo>
                  <a:pt x="2326822" y="5306785"/>
                </a:lnTo>
                <a:lnTo>
                  <a:pt x="2571750" y="5048250"/>
                </a:lnTo>
                <a:lnTo>
                  <a:pt x="3388179" y="5265964"/>
                </a:lnTo>
                <a:lnTo>
                  <a:pt x="4449536" y="5524500"/>
                </a:lnTo>
                <a:lnTo>
                  <a:pt x="4830536" y="5851071"/>
                </a:lnTo>
                <a:lnTo>
                  <a:pt x="5238750" y="6517821"/>
                </a:lnTo>
                <a:lnTo>
                  <a:pt x="5674179" y="7007678"/>
                </a:lnTo>
                <a:lnTo>
                  <a:pt x="5837465" y="6912428"/>
                </a:lnTo>
                <a:lnTo>
                  <a:pt x="6259286" y="6286500"/>
                </a:lnTo>
                <a:lnTo>
                  <a:pt x="7279822" y="6858000"/>
                </a:lnTo>
                <a:lnTo>
                  <a:pt x="7864929" y="7579178"/>
                </a:lnTo>
                <a:lnTo>
                  <a:pt x="8626929" y="7932964"/>
                </a:lnTo>
                <a:lnTo>
                  <a:pt x="8681358" y="8164285"/>
                </a:lnTo>
                <a:lnTo>
                  <a:pt x="9007929" y="8232321"/>
                </a:lnTo>
                <a:lnTo>
                  <a:pt x="9048750" y="8518071"/>
                </a:lnTo>
                <a:lnTo>
                  <a:pt x="9361715" y="8531678"/>
                </a:lnTo>
                <a:lnTo>
                  <a:pt x="9565822" y="8014607"/>
                </a:lnTo>
                <a:lnTo>
                  <a:pt x="10246179" y="8150678"/>
                </a:lnTo>
                <a:lnTo>
                  <a:pt x="11266715" y="5048250"/>
                </a:lnTo>
                <a:lnTo>
                  <a:pt x="10545536" y="4844143"/>
                </a:lnTo>
                <a:lnTo>
                  <a:pt x="10586358" y="4449535"/>
                </a:lnTo>
                <a:lnTo>
                  <a:pt x="9429750" y="4272643"/>
                </a:lnTo>
                <a:lnTo>
                  <a:pt x="9470572" y="4014107"/>
                </a:lnTo>
                <a:lnTo>
                  <a:pt x="10287000" y="3156857"/>
                </a:lnTo>
                <a:lnTo>
                  <a:pt x="8803822" y="2884714"/>
                </a:lnTo>
                <a:lnTo>
                  <a:pt x="9225643" y="1265464"/>
                </a:lnTo>
                <a:lnTo>
                  <a:pt x="6844393" y="1047750"/>
                </a:lnTo>
                <a:lnTo>
                  <a:pt x="6762750" y="1401535"/>
                </a:lnTo>
                <a:lnTo>
                  <a:pt x="6177643" y="938893"/>
                </a:lnTo>
                <a:lnTo>
                  <a:pt x="6041572" y="952500"/>
                </a:lnTo>
                <a:lnTo>
                  <a:pt x="5687786" y="884464"/>
                </a:lnTo>
                <a:lnTo>
                  <a:pt x="5402036" y="0"/>
                </a:lnTo>
                <a:lnTo>
                  <a:pt x="4068536" y="68035"/>
                </a:lnTo>
                <a:lnTo>
                  <a:pt x="3932465" y="299357"/>
                </a:lnTo>
                <a:lnTo>
                  <a:pt x="3986893" y="231321"/>
                </a:lnTo>
                <a:close/>
              </a:path>
            </a:pathLst>
          </a:custGeom>
          <a:solidFill>
            <a:srgbClr val="92D050">
              <a:alpha val="3700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e-DE" sz="1100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1970350D-F7CB-8770-3CD8-FF96DA41A1E0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6070600" y="2361022"/>
            <a:ext cx="2264408" cy="60398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458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A5F55-E786-F0DC-36C5-E1E1CF460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EB5EA8-5D34-255E-26BD-EF6FA3B46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Netzgebietsvarianten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1066097-55B1-D6B1-C652-D23518B63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BEW Machbarkeitsstudie Wettstetten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A0E3BDB-3EC8-D64F-77FC-2DA0A0E78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B979-DF20-48A2-955E-B594FA6C40E3}" type="slidenum">
              <a:rPr lang="de-DE" smtClean="0"/>
              <a:t>12</a:t>
            </a:fld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F35648B-4BAB-8EF3-CA6F-79240442D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967" y="1646067"/>
            <a:ext cx="3231095" cy="377983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79226E5-F142-41B6-D9CA-ED648E0D0BF1}"/>
              </a:ext>
            </a:extLst>
          </p:cNvPr>
          <p:cNvSpPr txBox="1"/>
          <p:nvPr/>
        </p:nvSpPr>
        <p:spPr>
          <a:xfrm>
            <a:off x="1151467" y="1792103"/>
            <a:ext cx="2429853" cy="720000"/>
          </a:xfrm>
          <a:prstGeom prst="rect">
            <a:avLst/>
          </a:prstGeom>
          <a:solidFill>
            <a:srgbClr val="00B0F0">
              <a:alpha val="12000"/>
            </a:srgbClr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108000"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Netzvariante 1: </a:t>
            </a:r>
          </a:p>
          <a:p>
            <a:r>
              <a:rPr lang="de-DE" dirty="0">
                <a:solidFill>
                  <a:schemeClr val="tx1"/>
                </a:solidFill>
              </a:rPr>
              <a:t>Startpunkt Nord</a:t>
            </a:r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8D43B1A7-789E-1350-EF46-1796812035CF}"/>
              </a:ext>
            </a:extLst>
          </p:cNvPr>
          <p:cNvSpPr/>
          <p:nvPr/>
        </p:nvSpPr>
        <p:spPr>
          <a:xfrm>
            <a:off x="4408037" y="1968328"/>
            <a:ext cx="2413723" cy="1782303"/>
          </a:xfrm>
          <a:custGeom>
            <a:avLst/>
            <a:gdLst>
              <a:gd name="connsiteX0" fmla="*/ 3986893 w 11266715"/>
              <a:gd name="connsiteY0" fmla="*/ 231321 h 8531678"/>
              <a:gd name="connsiteX1" fmla="*/ 2558143 w 11266715"/>
              <a:gd name="connsiteY1" fmla="*/ 2081893 h 8531678"/>
              <a:gd name="connsiteX2" fmla="*/ 3156858 w 11266715"/>
              <a:gd name="connsiteY2" fmla="*/ 2313214 h 8531678"/>
              <a:gd name="connsiteX3" fmla="*/ 2816679 w 11266715"/>
              <a:gd name="connsiteY3" fmla="*/ 3823607 h 8531678"/>
              <a:gd name="connsiteX4" fmla="*/ 2435679 w 11266715"/>
              <a:gd name="connsiteY4" fmla="*/ 3714750 h 8531678"/>
              <a:gd name="connsiteX5" fmla="*/ 2054679 w 11266715"/>
              <a:gd name="connsiteY5" fmla="*/ 4708071 h 8531678"/>
              <a:gd name="connsiteX6" fmla="*/ 13608 w 11266715"/>
              <a:gd name="connsiteY6" fmla="*/ 4435928 h 8531678"/>
              <a:gd name="connsiteX7" fmla="*/ 0 w 11266715"/>
              <a:gd name="connsiteY7" fmla="*/ 5170714 h 8531678"/>
              <a:gd name="connsiteX8" fmla="*/ 1510393 w 11266715"/>
              <a:gd name="connsiteY8" fmla="*/ 5102678 h 8531678"/>
              <a:gd name="connsiteX9" fmla="*/ 2326822 w 11266715"/>
              <a:gd name="connsiteY9" fmla="*/ 5306785 h 8531678"/>
              <a:gd name="connsiteX10" fmla="*/ 2571750 w 11266715"/>
              <a:gd name="connsiteY10" fmla="*/ 5048250 h 8531678"/>
              <a:gd name="connsiteX11" fmla="*/ 3388179 w 11266715"/>
              <a:gd name="connsiteY11" fmla="*/ 5265964 h 8531678"/>
              <a:gd name="connsiteX12" fmla="*/ 4449536 w 11266715"/>
              <a:gd name="connsiteY12" fmla="*/ 5524500 h 8531678"/>
              <a:gd name="connsiteX13" fmla="*/ 4830536 w 11266715"/>
              <a:gd name="connsiteY13" fmla="*/ 5851071 h 8531678"/>
              <a:gd name="connsiteX14" fmla="*/ 5238750 w 11266715"/>
              <a:gd name="connsiteY14" fmla="*/ 6517821 h 8531678"/>
              <a:gd name="connsiteX15" fmla="*/ 5674179 w 11266715"/>
              <a:gd name="connsiteY15" fmla="*/ 7007678 h 8531678"/>
              <a:gd name="connsiteX16" fmla="*/ 5837465 w 11266715"/>
              <a:gd name="connsiteY16" fmla="*/ 6912428 h 8531678"/>
              <a:gd name="connsiteX17" fmla="*/ 6259286 w 11266715"/>
              <a:gd name="connsiteY17" fmla="*/ 6286500 h 8531678"/>
              <a:gd name="connsiteX18" fmla="*/ 7279822 w 11266715"/>
              <a:gd name="connsiteY18" fmla="*/ 6858000 h 8531678"/>
              <a:gd name="connsiteX19" fmla="*/ 7864929 w 11266715"/>
              <a:gd name="connsiteY19" fmla="*/ 7579178 h 8531678"/>
              <a:gd name="connsiteX20" fmla="*/ 8626929 w 11266715"/>
              <a:gd name="connsiteY20" fmla="*/ 7932964 h 8531678"/>
              <a:gd name="connsiteX21" fmla="*/ 8681358 w 11266715"/>
              <a:gd name="connsiteY21" fmla="*/ 8164285 h 8531678"/>
              <a:gd name="connsiteX22" fmla="*/ 9007929 w 11266715"/>
              <a:gd name="connsiteY22" fmla="*/ 8232321 h 8531678"/>
              <a:gd name="connsiteX23" fmla="*/ 9048750 w 11266715"/>
              <a:gd name="connsiteY23" fmla="*/ 8518071 h 8531678"/>
              <a:gd name="connsiteX24" fmla="*/ 9361715 w 11266715"/>
              <a:gd name="connsiteY24" fmla="*/ 8531678 h 8531678"/>
              <a:gd name="connsiteX25" fmla="*/ 9565822 w 11266715"/>
              <a:gd name="connsiteY25" fmla="*/ 8014607 h 8531678"/>
              <a:gd name="connsiteX26" fmla="*/ 10246179 w 11266715"/>
              <a:gd name="connsiteY26" fmla="*/ 8150678 h 8531678"/>
              <a:gd name="connsiteX27" fmla="*/ 11266715 w 11266715"/>
              <a:gd name="connsiteY27" fmla="*/ 5048250 h 8531678"/>
              <a:gd name="connsiteX28" fmla="*/ 10545536 w 11266715"/>
              <a:gd name="connsiteY28" fmla="*/ 4844143 h 8531678"/>
              <a:gd name="connsiteX29" fmla="*/ 10586358 w 11266715"/>
              <a:gd name="connsiteY29" fmla="*/ 4449535 h 8531678"/>
              <a:gd name="connsiteX30" fmla="*/ 9429750 w 11266715"/>
              <a:gd name="connsiteY30" fmla="*/ 4272643 h 8531678"/>
              <a:gd name="connsiteX31" fmla="*/ 9470572 w 11266715"/>
              <a:gd name="connsiteY31" fmla="*/ 4014107 h 8531678"/>
              <a:gd name="connsiteX32" fmla="*/ 10287000 w 11266715"/>
              <a:gd name="connsiteY32" fmla="*/ 3156857 h 8531678"/>
              <a:gd name="connsiteX33" fmla="*/ 8803822 w 11266715"/>
              <a:gd name="connsiteY33" fmla="*/ 2884714 h 8531678"/>
              <a:gd name="connsiteX34" fmla="*/ 9225643 w 11266715"/>
              <a:gd name="connsiteY34" fmla="*/ 1265464 h 8531678"/>
              <a:gd name="connsiteX35" fmla="*/ 6844393 w 11266715"/>
              <a:gd name="connsiteY35" fmla="*/ 1047750 h 8531678"/>
              <a:gd name="connsiteX36" fmla="*/ 6762750 w 11266715"/>
              <a:gd name="connsiteY36" fmla="*/ 1401535 h 8531678"/>
              <a:gd name="connsiteX37" fmla="*/ 6177643 w 11266715"/>
              <a:gd name="connsiteY37" fmla="*/ 938893 h 8531678"/>
              <a:gd name="connsiteX38" fmla="*/ 6041572 w 11266715"/>
              <a:gd name="connsiteY38" fmla="*/ 952500 h 8531678"/>
              <a:gd name="connsiteX39" fmla="*/ 5687786 w 11266715"/>
              <a:gd name="connsiteY39" fmla="*/ 884464 h 8531678"/>
              <a:gd name="connsiteX40" fmla="*/ 5402036 w 11266715"/>
              <a:gd name="connsiteY40" fmla="*/ 0 h 8531678"/>
              <a:gd name="connsiteX41" fmla="*/ 4068536 w 11266715"/>
              <a:gd name="connsiteY41" fmla="*/ 68035 h 8531678"/>
              <a:gd name="connsiteX42" fmla="*/ 3932465 w 11266715"/>
              <a:gd name="connsiteY42" fmla="*/ 299357 h 8531678"/>
              <a:gd name="connsiteX43" fmla="*/ 3986893 w 11266715"/>
              <a:gd name="connsiteY43" fmla="*/ 231321 h 853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266715" h="8531678">
                <a:moveTo>
                  <a:pt x="3986893" y="231321"/>
                </a:moveTo>
                <a:lnTo>
                  <a:pt x="2558143" y="2081893"/>
                </a:lnTo>
                <a:lnTo>
                  <a:pt x="3156858" y="2313214"/>
                </a:lnTo>
                <a:lnTo>
                  <a:pt x="2816679" y="3823607"/>
                </a:lnTo>
                <a:lnTo>
                  <a:pt x="2435679" y="3714750"/>
                </a:lnTo>
                <a:lnTo>
                  <a:pt x="2054679" y="4708071"/>
                </a:lnTo>
                <a:lnTo>
                  <a:pt x="13608" y="4435928"/>
                </a:lnTo>
                <a:lnTo>
                  <a:pt x="0" y="5170714"/>
                </a:lnTo>
                <a:lnTo>
                  <a:pt x="1510393" y="5102678"/>
                </a:lnTo>
                <a:lnTo>
                  <a:pt x="2326822" y="5306785"/>
                </a:lnTo>
                <a:lnTo>
                  <a:pt x="2571750" y="5048250"/>
                </a:lnTo>
                <a:lnTo>
                  <a:pt x="3388179" y="5265964"/>
                </a:lnTo>
                <a:lnTo>
                  <a:pt x="4449536" y="5524500"/>
                </a:lnTo>
                <a:lnTo>
                  <a:pt x="4830536" y="5851071"/>
                </a:lnTo>
                <a:lnTo>
                  <a:pt x="5238750" y="6517821"/>
                </a:lnTo>
                <a:lnTo>
                  <a:pt x="5674179" y="7007678"/>
                </a:lnTo>
                <a:lnTo>
                  <a:pt x="5837465" y="6912428"/>
                </a:lnTo>
                <a:lnTo>
                  <a:pt x="6259286" y="6286500"/>
                </a:lnTo>
                <a:lnTo>
                  <a:pt x="7279822" y="6858000"/>
                </a:lnTo>
                <a:lnTo>
                  <a:pt x="7864929" y="7579178"/>
                </a:lnTo>
                <a:lnTo>
                  <a:pt x="8626929" y="7932964"/>
                </a:lnTo>
                <a:lnTo>
                  <a:pt x="8681358" y="8164285"/>
                </a:lnTo>
                <a:lnTo>
                  <a:pt x="9007929" y="8232321"/>
                </a:lnTo>
                <a:lnTo>
                  <a:pt x="9048750" y="8518071"/>
                </a:lnTo>
                <a:lnTo>
                  <a:pt x="9361715" y="8531678"/>
                </a:lnTo>
                <a:lnTo>
                  <a:pt x="9565822" y="8014607"/>
                </a:lnTo>
                <a:lnTo>
                  <a:pt x="10246179" y="8150678"/>
                </a:lnTo>
                <a:lnTo>
                  <a:pt x="11266715" y="5048250"/>
                </a:lnTo>
                <a:lnTo>
                  <a:pt x="10545536" y="4844143"/>
                </a:lnTo>
                <a:lnTo>
                  <a:pt x="10586358" y="4449535"/>
                </a:lnTo>
                <a:lnTo>
                  <a:pt x="9429750" y="4272643"/>
                </a:lnTo>
                <a:lnTo>
                  <a:pt x="9470572" y="4014107"/>
                </a:lnTo>
                <a:lnTo>
                  <a:pt x="10287000" y="3156857"/>
                </a:lnTo>
                <a:lnTo>
                  <a:pt x="8803822" y="2884714"/>
                </a:lnTo>
                <a:lnTo>
                  <a:pt x="9225643" y="1265464"/>
                </a:lnTo>
                <a:lnTo>
                  <a:pt x="6844393" y="1047750"/>
                </a:lnTo>
                <a:lnTo>
                  <a:pt x="6762750" y="1401535"/>
                </a:lnTo>
                <a:lnTo>
                  <a:pt x="6177643" y="938893"/>
                </a:lnTo>
                <a:lnTo>
                  <a:pt x="6041572" y="952500"/>
                </a:lnTo>
                <a:lnTo>
                  <a:pt x="5687786" y="884464"/>
                </a:lnTo>
                <a:lnTo>
                  <a:pt x="5402036" y="0"/>
                </a:lnTo>
                <a:lnTo>
                  <a:pt x="4068536" y="68035"/>
                </a:lnTo>
                <a:lnTo>
                  <a:pt x="3932465" y="299357"/>
                </a:lnTo>
                <a:lnTo>
                  <a:pt x="3986893" y="231321"/>
                </a:lnTo>
                <a:close/>
              </a:path>
            </a:pathLst>
          </a:custGeom>
          <a:solidFill>
            <a:srgbClr val="92D050">
              <a:alpha val="3700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e-DE" sz="1100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5AB3AF76-F6ED-E654-9DF1-E3E168BAF8F7}"/>
              </a:ext>
            </a:extLst>
          </p:cNvPr>
          <p:cNvSpPr/>
          <p:nvPr/>
        </p:nvSpPr>
        <p:spPr>
          <a:xfrm>
            <a:off x="4397853" y="1993775"/>
            <a:ext cx="1385887" cy="1095375"/>
          </a:xfrm>
          <a:custGeom>
            <a:avLst/>
            <a:gdLst>
              <a:gd name="connsiteX0" fmla="*/ 569119 w 1385887"/>
              <a:gd name="connsiteY0" fmla="*/ 435769 h 1095375"/>
              <a:gd name="connsiteX1" fmla="*/ 883444 w 1385887"/>
              <a:gd name="connsiteY1" fmla="*/ 14288 h 1095375"/>
              <a:gd name="connsiteX2" fmla="*/ 1169194 w 1385887"/>
              <a:gd name="connsiteY2" fmla="*/ 0 h 1095375"/>
              <a:gd name="connsiteX3" fmla="*/ 1183481 w 1385887"/>
              <a:gd name="connsiteY3" fmla="*/ 61913 h 1095375"/>
              <a:gd name="connsiteX4" fmla="*/ 1223962 w 1385887"/>
              <a:gd name="connsiteY4" fmla="*/ 190500 h 1095375"/>
              <a:gd name="connsiteX5" fmla="*/ 1321594 w 1385887"/>
              <a:gd name="connsiteY5" fmla="*/ 178594 h 1095375"/>
              <a:gd name="connsiteX6" fmla="*/ 1312069 w 1385887"/>
              <a:gd name="connsiteY6" fmla="*/ 250031 h 1095375"/>
              <a:gd name="connsiteX7" fmla="*/ 1278731 w 1385887"/>
              <a:gd name="connsiteY7" fmla="*/ 247650 h 1095375"/>
              <a:gd name="connsiteX8" fmla="*/ 1302544 w 1385887"/>
              <a:gd name="connsiteY8" fmla="*/ 359569 h 1095375"/>
              <a:gd name="connsiteX9" fmla="*/ 1385887 w 1385887"/>
              <a:gd name="connsiteY9" fmla="*/ 366713 h 1095375"/>
              <a:gd name="connsiteX10" fmla="*/ 1385887 w 1385887"/>
              <a:gd name="connsiteY10" fmla="*/ 426244 h 1095375"/>
              <a:gd name="connsiteX11" fmla="*/ 1104900 w 1385887"/>
              <a:gd name="connsiteY11" fmla="*/ 419100 h 1095375"/>
              <a:gd name="connsiteX12" fmla="*/ 1159669 w 1385887"/>
              <a:gd name="connsiteY12" fmla="*/ 538163 h 1095375"/>
              <a:gd name="connsiteX13" fmla="*/ 1247775 w 1385887"/>
              <a:gd name="connsiteY13" fmla="*/ 545306 h 1095375"/>
              <a:gd name="connsiteX14" fmla="*/ 1240631 w 1385887"/>
              <a:gd name="connsiteY14" fmla="*/ 585788 h 1095375"/>
              <a:gd name="connsiteX15" fmla="*/ 1193006 w 1385887"/>
              <a:gd name="connsiteY15" fmla="*/ 595313 h 1095375"/>
              <a:gd name="connsiteX16" fmla="*/ 1128712 w 1385887"/>
              <a:gd name="connsiteY16" fmla="*/ 576263 h 1095375"/>
              <a:gd name="connsiteX17" fmla="*/ 1081087 w 1385887"/>
              <a:gd name="connsiteY17" fmla="*/ 602456 h 1095375"/>
              <a:gd name="connsiteX18" fmla="*/ 942975 w 1385887"/>
              <a:gd name="connsiteY18" fmla="*/ 585788 h 1095375"/>
              <a:gd name="connsiteX19" fmla="*/ 928687 w 1385887"/>
              <a:gd name="connsiteY19" fmla="*/ 778669 h 1095375"/>
              <a:gd name="connsiteX20" fmla="*/ 835819 w 1385887"/>
              <a:gd name="connsiteY20" fmla="*/ 795338 h 1095375"/>
              <a:gd name="connsiteX21" fmla="*/ 757237 w 1385887"/>
              <a:gd name="connsiteY21" fmla="*/ 783431 h 1095375"/>
              <a:gd name="connsiteX22" fmla="*/ 704850 w 1385887"/>
              <a:gd name="connsiteY22" fmla="*/ 964406 h 1095375"/>
              <a:gd name="connsiteX23" fmla="*/ 745331 w 1385887"/>
              <a:gd name="connsiteY23" fmla="*/ 964406 h 1095375"/>
              <a:gd name="connsiteX24" fmla="*/ 728662 w 1385887"/>
              <a:gd name="connsiteY24" fmla="*/ 1050131 h 1095375"/>
              <a:gd name="connsiteX25" fmla="*/ 716756 w 1385887"/>
              <a:gd name="connsiteY25" fmla="*/ 1088231 h 1095375"/>
              <a:gd name="connsiteX26" fmla="*/ 507206 w 1385887"/>
              <a:gd name="connsiteY26" fmla="*/ 1095375 h 1095375"/>
              <a:gd name="connsiteX27" fmla="*/ 416719 w 1385887"/>
              <a:gd name="connsiteY27" fmla="*/ 1081088 h 1095375"/>
              <a:gd name="connsiteX28" fmla="*/ 373856 w 1385887"/>
              <a:gd name="connsiteY28" fmla="*/ 1071563 h 1095375"/>
              <a:gd name="connsiteX29" fmla="*/ 361950 w 1385887"/>
              <a:gd name="connsiteY29" fmla="*/ 1033463 h 1095375"/>
              <a:gd name="connsiteX30" fmla="*/ 45244 w 1385887"/>
              <a:gd name="connsiteY30" fmla="*/ 1057275 h 1095375"/>
              <a:gd name="connsiteX31" fmla="*/ 28575 w 1385887"/>
              <a:gd name="connsiteY31" fmla="*/ 973931 h 1095375"/>
              <a:gd name="connsiteX32" fmla="*/ 0 w 1385887"/>
              <a:gd name="connsiteY32" fmla="*/ 914400 h 1095375"/>
              <a:gd name="connsiteX33" fmla="*/ 7144 w 1385887"/>
              <a:gd name="connsiteY33" fmla="*/ 883444 h 1095375"/>
              <a:gd name="connsiteX34" fmla="*/ 19050 w 1385887"/>
              <a:gd name="connsiteY34" fmla="*/ 854869 h 1095375"/>
              <a:gd name="connsiteX35" fmla="*/ 604837 w 1385887"/>
              <a:gd name="connsiteY35" fmla="*/ 990600 h 1095375"/>
              <a:gd name="connsiteX36" fmla="*/ 692944 w 1385887"/>
              <a:gd name="connsiteY36" fmla="*/ 478631 h 1095375"/>
              <a:gd name="connsiteX37" fmla="*/ 569119 w 1385887"/>
              <a:gd name="connsiteY37" fmla="*/ 435769 h 10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385887" h="1095375">
                <a:moveTo>
                  <a:pt x="569119" y="435769"/>
                </a:moveTo>
                <a:lnTo>
                  <a:pt x="883444" y="14288"/>
                </a:lnTo>
                <a:lnTo>
                  <a:pt x="1169194" y="0"/>
                </a:lnTo>
                <a:lnTo>
                  <a:pt x="1183481" y="61913"/>
                </a:lnTo>
                <a:lnTo>
                  <a:pt x="1223962" y="190500"/>
                </a:lnTo>
                <a:lnTo>
                  <a:pt x="1321594" y="178594"/>
                </a:lnTo>
                <a:lnTo>
                  <a:pt x="1312069" y="250031"/>
                </a:lnTo>
                <a:lnTo>
                  <a:pt x="1278731" y="247650"/>
                </a:lnTo>
                <a:lnTo>
                  <a:pt x="1302544" y="359569"/>
                </a:lnTo>
                <a:lnTo>
                  <a:pt x="1385887" y="366713"/>
                </a:lnTo>
                <a:lnTo>
                  <a:pt x="1385887" y="426244"/>
                </a:lnTo>
                <a:lnTo>
                  <a:pt x="1104900" y="419100"/>
                </a:lnTo>
                <a:lnTo>
                  <a:pt x="1159669" y="538163"/>
                </a:lnTo>
                <a:lnTo>
                  <a:pt x="1247775" y="545306"/>
                </a:lnTo>
                <a:lnTo>
                  <a:pt x="1240631" y="585788"/>
                </a:lnTo>
                <a:lnTo>
                  <a:pt x="1193006" y="595313"/>
                </a:lnTo>
                <a:lnTo>
                  <a:pt x="1128712" y="576263"/>
                </a:lnTo>
                <a:lnTo>
                  <a:pt x="1081087" y="602456"/>
                </a:lnTo>
                <a:lnTo>
                  <a:pt x="942975" y="585788"/>
                </a:lnTo>
                <a:lnTo>
                  <a:pt x="928687" y="778669"/>
                </a:lnTo>
                <a:lnTo>
                  <a:pt x="835819" y="795338"/>
                </a:lnTo>
                <a:lnTo>
                  <a:pt x="757237" y="783431"/>
                </a:lnTo>
                <a:lnTo>
                  <a:pt x="704850" y="964406"/>
                </a:lnTo>
                <a:lnTo>
                  <a:pt x="745331" y="964406"/>
                </a:lnTo>
                <a:lnTo>
                  <a:pt x="728662" y="1050131"/>
                </a:lnTo>
                <a:lnTo>
                  <a:pt x="716756" y="1088231"/>
                </a:lnTo>
                <a:lnTo>
                  <a:pt x="507206" y="1095375"/>
                </a:lnTo>
                <a:lnTo>
                  <a:pt x="416719" y="1081088"/>
                </a:lnTo>
                <a:lnTo>
                  <a:pt x="373856" y="1071563"/>
                </a:lnTo>
                <a:lnTo>
                  <a:pt x="361950" y="1033463"/>
                </a:lnTo>
                <a:lnTo>
                  <a:pt x="45244" y="1057275"/>
                </a:lnTo>
                <a:lnTo>
                  <a:pt x="28575" y="973931"/>
                </a:lnTo>
                <a:lnTo>
                  <a:pt x="0" y="914400"/>
                </a:lnTo>
                <a:lnTo>
                  <a:pt x="7144" y="883444"/>
                </a:lnTo>
                <a:lnTo>
                  <a:pt x="19050" y="854869"/>
                </a:lnTo>
                <a:lnTo>
                  <a:pt x="604837" y="990600"/>
                </a:lnTo>
                <a:lnTo>
                  <a:pt x="692944" y="478631"/>
                </a:lnTo>
                <a:lnTo>
                  <a:pt x="569119" y="435769"/>
                </a:lnTo>
                <a:close/>
              </a:path>
            </a:pathLst>
          </a:custGeom>
          <a:solidFill>
            <a:srgbClr val="00B0F0">
              <a:alpha val="12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9FA8AC4-0DC2-3179-D863-1A765D0A971B}"/>
              </a:ext>
            </a:extLst>
          </p:cNvPr>
          <p:cNvSpPr txBox="1"/>
          <p:nvPr/>
        </p:nvSpPr>
        <p:spPr>
          <a:xfrm>
            <a:off x="8335008" y="2001022"/>
            <a:ext cx="2247089" cy="720000"/>
          </a:xfrm>
          <a:prstGeom prst="rect">
            <a:avLst/>
          </a:prstGeom>
          <a:solidFill>
            <a:srgbClr val="92D050">
              <a:alpha val="37000"/>
            </a:srgbClr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108000" rtlCol="0" anchor="t"/>
          <a:lstStyle>
            <a:defPPr>
              <a:defRPr lang="en-US"/>
            </a:defPPr>
            <a:lvl1pPr indent="0">
              <a:defRPr sz="1100"/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algn="ctr"/>
            <a:r>
              <a:rPr lang="de-DE" sz="1800" dirty="0">
                <a:solidFill>
                  <a:schemeClr val="tx1"/>
                </a:solidFill>
              </a:rPr>
              <a:t>Netzvariante 2: </a:t>
            </a:r>
          </a:p>
          <a:p>
            <a:pPr algn="ctr"/>
            <a:r>
              <a:rPr lang="de-DE" sz="1800" dirty="0">
                <a:solidFill>
                  <a:schemeClr val="tx1"/>
                </a:solidFill>
              </a:rPr>
              <a:t>Mögl. Erweiterung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53921413-086D-DEBD-93D3-641E5A2163C3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6070600" y="2361022"/>
            <a:ext cx="2264408" cy="60398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F7EB5A3C-4025-6A61-6C0D-D4E9C4070502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3581320" y="2152103"/>
            <a:ext cx="1768407" cy="123278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FE2A614E-1901-5E8F-E909-7AC20E778E6F}"/>
              </a:ext>
            </a:extLst>
          </p:cNvPr>
          <p:cNvSpPr/>
          <p:nvPr/>
        </p:nvSpPr>
        <p:spPr>
          <a:xfrm>
            <a:off x="4758081" y="3716166"/>
            <a:ext cx="1683543" cy="1319212"/>
          </a:xfrm>
          <a:custGeom>
            <a:avLst/>
            <a:gdLst>
              <a:gd name="connsiteX0" fmla="*/ 735806 w 1683543"/>
              <a:gd name="connsiteY0" fmla="*/ 1190625 h 1319212"/>
              <a:gd name="connsiteX1" fmla="*/ 852487 w 1683543"/>
              <a:gd name="connsiteY1" fmla="*/ 1295400 h 1319212"/>
              <a:gd name="connsiteX2" fmla="*/ 1073943 w 1683543"/>
              <a:gd name="connsiteY2" fmla="*/ 1195387 h 1319212"/>
              <a:gd name="connsiteX3" fmla="*/ 1100137 w 1683543"/>
              <a:gd name="connsiteY3" fmla="*/ 1162050 h 1319212"/>
              <a:gd name="connsiteX4" fmla="*/ 1162050 w 1683543"/>
              <a:gd name="connsiteY4" fmla="*/ 1123950 h 1319212"/>
              <a:gd name="connsiteX5" fmla="*/ 1126331 w 1683543"/>
              <a:gd name="connsiteY5" fmla="*/ 1045368 h 1319212"/>
              <a:gd name="connsiteX6" fmla="*/ 1331118 w 1683543"/>
              <a:gd name="connsiteY6" fmla="*/ 1119187 h 1319212"/>
              <a:gd name="connsiteX7" fmla="*/ 1302543 w 1683543"/>
              <a:gd name="connsiteY7" fmla="*/ 1178718 h 1319212"/>
              <a:gd name="connsiteX8" fmla="*/ 1347787 w 1683543"/>
              <a:gd name="connsiteY8" fmla="*/ 1200150 h 1319212"/>
              <a:gd name="connsiteX9" fmla="*/ 1378743 w 1683543"/>
              <a:gd name="connsiteY9" fmla="*/ 1145381 h 1319212"/>
              <a:gd name="connsiteX10" fmla="*/ 1483518 w 1683543"/>
              <a:gd name="connsiteY10" fmla="*/ 1197768 h 1319212"/>
              <a:gd name="connsiteX11" fmla="*/ 1547812 w 1683543"/>
              <a:gd name="connsiteY11" fmla="*/ 1064418 h 1319212"/>
              <a:gd name="connsiteX12" fmla="*/ 1402556 w 1683543"/>
              <a:gd name="connsiteY12" fmla="*/ 904875 h 1319212"/>
              <a:gd name="connsiteX13" fmla="*/ 1671637 w 1683543"/>
              <a:gd name="connsiteY13" fmla="*/ 809625 h 1319212"/>
              <a:gd name="connsiteX14" fmla="*/ 1683543 w 1683543"/>
              <a:gd name="connsiteY14" fmla="*/ 738187 h 1319212"/>
              <a:gd name="connsiteX15" fmla="*/ 1073943 w 1683543"/>
              <a:gd name="connsiteY15" fmla="*/ 61912 h 1319212"/>
              <a:gd name="connsiteX16" fmla="*/ 957262 w 1683543"/>
              <a:gd name="connsiteY16" fmla="*/ 0 h 1319212"/>
              <a:gd name="connsiteX17" fmla="*/ 916781 w 1683543"/>
              <a:gd name="connsiteY17" fmla="*/ 2381 h 1319212"/>
              <a:gd name="connsiteX18" fmla="*/ 850106 w 1683543"/>
              <a:gd name="connsiteY18" fmla="*/ 150018 h 1319212"/>
              <a:gd name="connsiteX19" fmla="*/ 804862 w 1683543"/>
              <a:gd name="connsiteY19" fmla="*/ 352425 h 1319212"/>
              <a:gd name="connsiteX20" fmla="*/ 771525 w 1683543"/>
              <a:gd name="connsiteY20" fmla="*/ 569118 h 1319212"/>
              <a:gd name="connsiteX21" fmla="*/ 180975 w 1683543"/>
              <a:gd name="connsiteY21" fmla="*/ 338137 h 1319212"/>
              <a:gd name="connsiteX22" fmla="*/ 76200 w 1683543"/>
              <a:gd name="connsiteY22" fmla="*/ 619125 h 1319212"/>
              <a:gd name="connsiteX23" fmla="*/ 119062 w 1683543"/>
              <a:gd name="connsiteY23" fmla="*/ 635793 h 1319212"/>
              <a:gd name="connsiteX24" fmla="*/ 73818 w 1683543"/>
              <a:gd name="connsiteY24" fmla="*/ 704850 h 1319212"/>
              <a:gd name="connsiteX25" fmla="*/ 0 w 1683543"/>
              <a:gd name="connsiteY25" fmla="*/ 959643 h 1319212"/>
              <a:gd name="connsiteX26" fmla="*/ 85725 w 1683543"/>
              <a:gd name="connsiteY26" fmla="*/ 1009650 h 1319212"/>
              <a:gd name="connsiteX27" fmla="*/ 192881 w 1683543"/>
              <a:gd name="connsiteY27" fmla="*/ 1040606 h 1319212"/>
              <a:gd name="connsiteX28" fmla="*/ 269081 w 1683543"/>
              <a:gd name="connsiteY28" fmla="*/ 1059656 h 1319212"/>
              <a:gd name="connsiteX29" fmla="*/ 376237 w 1683543"/>
              <a:gd name="connsiteY29" fmla="*/ 1097756 h 1319212"/>
              <a:gd name="connsiteX30" fmla="*/ 426243 w 1683543"/>
              <a:gd name="connsiteY30" fmla="*/ 1109662 h 1319212"/>
              <a:gd name="connsiteX31" fmla="*/ 473868 w 1683543"/>
              <a:gd name="connsiteY31" fmla="*/ 1109662 h 1319212"/>
              <a:gd name="connsiteX32" fmla="*/ 619125 w 1683543"/>
              <a:gd name="connsiteY32" fmla="*/ 1238250 h 1319212"/>
              <a:gd name="connsiteX33" fmla="*/ 585787 w 1683543"/>
              <a:gd name="connsiteY33" fmla="*/ 1297781 h 1319212"/>
              <a:gd name="connsiteX34" fmla="*/ 623887 w 1683543"/>
              <a:gd name="connsiteY34" fmla="*/ 1319212 h 1319212"/>
              <a:gd name="connsiteX35" fmla="*/ 735806 w 1683543"/>
              <a:gd name="connsiteY35" fmla="*/ 1190625 h 131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683543" h="1319212">
                <a:moveTo>
                  <a:pt x="735806" y="1190625"/>
                </a:moveTo>
                <a:lnTo>
                  <a:pt x="852487" y="1295400"/>
                </a:lnTo>
                <a:lnTo>
                  <a:pt x="1073943" y="1195387"/>
                </a:lnTo>
                <a:lnTo>
                  <a:pt x="1100137" y="1162050"/>
                </a:lnTo>
                <a:lnTo>
                  <a:pt x="1162050" y="1123950"/>
                </a:lnTo>
                <a:lnTo>
                  <a:pt x="1126331" y="1045368"/>
                </a:lnTo>
                <a:lnTo>
                  <a:pt x="1331118" y="1119187"/>
                </a:lnTo>
                <a:lnTo>
                  <a:pt x="1302543" y="1178718"/>
                </a:lnTo>
                <a:lnTo>
                  <a:pt x="1347787" y="1200150"/>
                </a:lnTo>
                <a:lnTo>
                  <a:pt x="1378743" y="1145381"/>
                </a:lnTo>
                <a:lnTo>
                  <a:pt x="1483518" y="1197768"/>
                </a:lnTo>
                <a:lnTo>
                  <a:pt x="1547812" y="1064418"/>
                </a:lnTo>
                <a:lnTo>
                  <a:pt x="1402556" y="904875"/>
                </a:lnTo>
                <a:lnTo>
                  <a:pt x="1671637" y="809625"/>
                </a:lnTo>
                <a:lnTo>
                  <a:pt x="1683543" y="738187"/>
                </a:lnTo>
                <a:lnTo>
                  <a:pt x="1073943" y="61912"/>
                </a:lnTo>
                <a:lnTo>
                  <a:pt x="957262" y="0"/>
                </a:lnTo>
                <a:lnTo>
                  <a:pt x="916781" y="2381"/>
                </a:lnTo>
                <a:lnTo>
                  <a:pt x="850106" y="150018"/>
                </a:lnTo>
                <a:lnTo>
                  <a:pt x="804862" y="352425"/>
                </a:lnTo>
                <a:lnTo>
                  <a:pt x="771525" y="569118"/>
                </a:lnTo>
                <a:lnTo>
                  <a:pt x="180975" y="338137"/>
                </a:lnTo>
                <a:lnTo>
                  <a:pt x="76200" y="619125"/>
                </a:lnTo>
                <a:lnTo>
                  <a:pt x="119062" y="635793"/>
                </a:lnTo>
                <a:lnTo>
                  <a:pt x="73818" y="704850"/>
                </a:lnTo>
                <a:lnTo>
                  <a:pt x="0" y="959643"/>
                </a:lnTo>
                <a:lnTo>
                  <a:pt x="85725" y="1009650"/>
                </a:lnTo>
                <a:lnTo>
                  <a:pt x="192881" y="1040606"/>
                </a:lnTo>
                <a:lnTo>
                  <a:pt x="269081" y="1059656"/>
                </a:lnTo>
                <a:lnTo>
                  <a:pt x="376237" y="1097756"/>
                </a:lnTo>
                <a:lnTo>
                  <a:pt x="426243" y="1109662"/>
                </a:lnTo>
                <a:lnTo>
                  <a:pt x="473868" y="1109662"/>
                </a:lnTo>
                <a:lnTo>
                  <a:pt x="619125" y="1238250"/>
                </a:lnTo>
                <a:lnTo>
                  <a:pt x="585787" y="1297781"/>
                </a:lnTo>
                <a:lnTo>
                  <a:pt x="623887" y="1319212"/>
                </a:lnTo>
                <a:lnTo>
                  <a:pt x="735806" y="1190625"/>
                </a:lnTo>
                <a:close/>
              </a:path>
            </a:pathLst>
          </a:custGeom>
          <a:solidFill>
            <a:srgbClr val="FFC000">
              <a:alpha val="37000"/>
            </a:srgb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DE" sz="110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4EE41FB-BE57-CA8A-D3D8-FB7903085FC2}"/>
              </a:ext>
            </a:extLst>
          </p:cNvPr>
          <p:cNvSpPr txBox="1"/>
          <p:nvPr/>
        </p:nvSpPr>
        <p:spPr>
          <a:xfrm>
            <a:off x="1215084" y="4049219"/>
            <a:ext cx="2494489" cy="720000"/>
          </a:xfrm>
          <a:prstGeom prst="rect">
            <a:avLst/>
          </a:prstGeom>
          <a:solidFill>
            <a:schemeClr val="accent4">
              <a:lumMod val="60000"/>
              <a:lumOff val="40000"/>
              <a:alpha val="37000"/>
            </a:schemeClr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108000" rtlCol="0" anchor="t"/>
          <a:lstStyle>
            <a:defPPr>
              <a:defRPr lang="en-US"/>
            </a:defPPr>
            <a:lvl1pPr>
              <a:defRPr sz="1100"/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algn="ctr"/>
            <a:r>
              <a:rPr lang="de-DE" sz="1800" dirty="0">
                <a:solidFill>
                  <a:schemeClr val="tx1"/>
                </a:solidFill>
              </a:rPr>
              <a:t>Netzvariante 3: </a:t>
            </a:r>
          </a:p>
          <a:p>
            <a:pPr algn="ctr"/>
            <a:r>
              <a:rPr lang="de-DE" sz="1800" dirty="0">
                <a:solidFill>
                  <a:schemeClr val="tx1"/>
                </a:solidFill>
              </a:rPr>
              <a:t>Mögl. Startpunkt Süd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5D11F649-B158-E145-7260-D03AB46788F8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3709573" y="4409219"/>
            <a:ext cx="1541362" cy="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175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64AAC-BD82-1504-6E1C-F86AA9358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9F37E49-BFCE-406B-7AF8-1F72C85C4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967" y="1646067"/>
            <a:ext cx="3231095" cy="377983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87CFCAE-B271-64D1-1D51-63AF9D948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Netzgebietsvarianten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0DACA6D-998D-E308-A957-0D499E8D1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BEW Machbarkeitsstudie Wettstetten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047A1F6-9845-5ACD-1562-D8C706C9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B979-DF20-48A2-955E-B594FA6C40E3}" type="slidenum">
              <a:rPr lang="de-DE" smtClean="0"/>
              <a:t>13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77431C2-AD98-4A2C-85B2-59FA099E011D}"/>
              </a:ext>
            </a:extLst>
          </p:cNvPr>
          <p:cNvSpPr txBox="1"/>
          <p:nvPr/>
        </p:nvSpPr>
        <p:spPr>
          <a:xfrm>
            <a:off x="1151467" y="1792103"/>
            <a:ext cx="2429853" cy="720000"/>
          </a:xfrm>
          <a:prstGeom prst="rect">
            <a:avLst/>
          </a:prstGeom>
          <a:solidFill>
            <a:srgbClr val="00B0F0">
              <a:alpha val="12000"/>
            </a:srgbClr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108000"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Netzvariante 1: </a:t>
            </a:r>
          </a:p>
          <a:p>
            <a:r>
              <a:rPr lang="de-DE" dirty="0">
                <a:solidFill>
                  <a:schemeClr val="tx1"/>
                </a:solidFill>
              </a:rPr>
              <a:t>Startpunkt Nord</a:t>
            </a:r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E511EEE9-A8C1-203F-537A-CE7895912038}"/>
              </a:ext>
            </a:extLst>
          </p:cNvPr>
          <p:cNvSpPr/>
          <p:nvPr/>
        </p:nvSpPr>
        <p:spPr>
          <a:xfrm>
            <a:off x="4408037" y="1968328"/>
            <a:ext cx="2413723" cy="1782303"/>
          </a:xfrm>
          <a:custGeom>
            <a:avLst/>
            <a:gdLst>
              <a:gd name="connsiteX0" fmla="*/ 3986893 w 11266715"/>
              <a:gd name="connsiteY0" fmla="*/ 231321 h 8531678"/>
              <a:gd name="connsiteX1" fmla="*/ 2558143 w 11266715"/>
              <a:gd name="connsiteY1" fmla="*/ 2081893 h 8531678"/>
              <a:gd name="connsiteX2" fmla="*/ 3156858 w 11266715"/>
              <a:gd name="connsiteY2" fmla="*/ 2313214 h 8531678"/>
              <a:gd name="connsiteX3" fmla="*/ 2816679 w 11266715"/>
              <a:gd name="connsiteY3" fmla="*/ 3823607 h 8531678"/>
              <a:gd name="connsiteX4" fmla="*/ 2435679 w 11266715"/>
              <a:gd name="connsiteY4" fmla="*/ 3714750 h 8531678"/>
              <a:gd name="connsiteX5" fmla="*/ 2054679 w 11266715"/>
              <a:gd name="connsiteY5" fmla="*/ 4708071 h 8531678"/>
              <a:gd name="connsiteX6" fmla="*/ 13608 w 11266715"/>
              <a:gd name="connsiteY6" fmla="*/ 4435928 h 8531678"/>
              <a:gd name="connsiteX7" fmla="*/ 0 w 11266715"/>
              <a:gd name="connsiteY7" fmla="*/ 5170714 h 8531678"/>
              <a:gd name="connsiteX8" fmla="*/ 1510393 w 11266715"/>
              <a:gd name="connsiteY8" fmla="*/ 5102678 h 8531678"/>
              <a:gd name="connsiteX9" fmla="*/ 2326822 w 11266715"/>
              <a:gd name="connsiteY9" fmla="*/ 5306785 h 8531678"/>
              <a:gd name="connsiteX10" fmla="*/ 2571750 w 11266715"/>
              <a:gd name="connsiteY10" fmla="*/ 5048250 h 8531678"/>
              <a:gd name="connsiteX11" fmla="*/ 3388179 w 11266715"/>
              <a:gd name="connsiteY11" fmla="*/ 5265964 h 8531678"/>
              <a:gd name="connsiteX12" fmla="*/ 4449536 w 11266715"/>
              <a:gd name="connsiteY12" fmla="*/ 5524500 h 8531678"/>
              <a:gd name="connsiteX13" fmla="*/ 4830536 w 11266715"/>
              <a:gd name="connsiteY13" fmla="*/ 5851071 h 8531678"/>
              <a:gd name="connsiteX14" fmla="*/ 5238750 w 11266715"/>
              <a:gd name="connsiteY14" fmla="*/ 6517821 h 8531678"/>
              <a:gd name="connsiteX15" fmla="*/ 5674179 w 11266715"/>
              <a:gd name="connsiteY15" fmla="*/ 7007678 h 8531678"/>
              <a:gd name="connsiteX16" fmla="*/ 5837465 w 11266715"/>
              <a:gd name="connsiteY16" fmla="*/ 6912428 h 8531678"/>
              <a:gd name="connsiteX17" fmla="*/ 6259286 w 11266715"/>
              <a:gd name="connsiteY17" fmla="*/ 6286500 h 8531678"/>
              <a:gd name="connsiteX18" fmla="*/ 7279822 w 11266715"/>
              <a:gd name="connsiteY18" fmla="*/ 6858000 h 8531678"/>
              <a:gd name="connsiteX19" fmla="*/ 7864929 w 11266715"/>
              <a:gd name="connsiteY19" fmla="*/ 7579178 h 8531678"/>
              <a:gd name="connsiteX20" fmla="*/ 8626929 w 11266715"/>
              <a:gd name="connsiteY20" fmla="*/ 7932964 h 8531678"/>
              <a:gd name="connsiteX21" fmla="*/ 8681358 w 11266715"/>
              <a:gd name="connsiteY21" fmla="*/ 8164285 h 8531678"/>
              <a:gd name="connsiteX22" fmla="*/ 9007929 w 11266715"/>
              <a:gd name="connsiteY22" fmla="*/ 8232321 h 8531678"/>
              <a:gd name="connsiteX23" fmla="*/ 9048750 w 11266715"/>
              <a:gd name="connsiteY23" fmla="*/ 8518071 h 8531678"/>
              <a:gd name="connsiteX24" fmla="*/ 9361715 w 11266715"/>
              <a:gd name="connsiteY24" fmla="*/ 8531678 h 8531678"/>
              <a:gd name="connsiteX25" fmla="*/ 9565822 w 11266715"/>
              <a:gd name="connsiteY25" fmla="*/ 8014607 h 8531678"/>
              <a:gd name="connsiteX26" fmla="*/ 10246179 w 11266715"/>
              <a:gd name="connsiteY26" fmla="*/ 8150678 h 8531678"/>
              <a:gd name="connsiteX27" fmla="*/ 11266715 w 11266715"/>
              <a:gd name="connsiteY27" fmla="*/ 5048250 h 8531678"/>
              <a:gd name="connsiteX28" fmla="*/ 10545536 w 11266715"/>
              <a:gd name="connsiteY28" fmla="*/ 4844143 h 8531678"/>
              <a:gd name="connsiteX29" fmla="*/ 10586358 w 11266715"/>
              <a:gd name="connsiteY29" fmla="*/ 4449535 h 8531678"/>
              <a:gd name="connsiteX30" fmla="*/ 9429750 w 11266715"/>
              <a:gd name="connsiteY30" fmla="*/ 4272643 h 8531678"/>
              <a:gd name="connsiteX31" fmla="*/ 9470572 w 11266715"/>
              <a:gd name="connsiteY31" fmla="*/ 4014107 h 8531678"/>
              <a:gd name="connsiteX32" fmla="*/ 10287000 w 11266715"/>
              <a:gd name="connsiteY32" fmla="*/ 3156857 h 8531678"/>
              <a:gd name="connsiteX33" fmla="*/ 8803822 w 11266715"/>
              <a:gd name="connsiteY33" fmla="*/ 2884714 h 8531678"/>
              <a:gd name="connsiteX34" fmla="*/ 9225643 w 11266715"/>
              <a:gd name="connsiteY34" fmla="*/ 1265464 h 8531678"/>
              <a:gd name="connsiteX35" fmla="*/ 6844393 w 11266715"/>
              <a:gd name="connsiteY35" fmla="*/ 1047750 h 8531678"/>
              <a:gd name="connsiteX36" fmla="*/ 6762750 w 11266715"/>
              <a:gd name="connsiteY36" fmla="*/ 1401535 h 8531678"/>
              <a:gd name="connsiteX37" fmla="*/ 6177643 w 11266715"/>
              <a:gd name="connsiteY37" fmla="*/ 938893 h 8531678"/>
              <a:gd name="connsiteX38" fmla="*/ 6041572 w 11266715"/>
              <a:gd name="connsiteY38" fmla="*/ 952500 h 8531678"/>
              <a:gd name="connsiteX39" fmla="*/ 5687786 w 11266715"/>
              <a:gd name="connsiteY39" fmla="*/ 884464 h 8531678"/>
              <a:gd name="connsiteX40" fmla="*/ 5402036 w 11266715"/>
              <a:gd name="connsiteY40" fmla="*/ 0 h 8531678"/>
              <a:gd name="connsiteX41" fmla="*/ 4068536 w 11266715"/>
              <a:gd name="connsiteY41" fmla="*/ 68035 h 8531678"/>
              <a:gd name="connsiteX42" fmla="*/ 3932465 w 11266715"/>
              <a:gd name="connsiteY42" fmla="*/ 299357 h 8531678"/>
              <a:gd name="connsiteX43" fmla="*/ 3986893 w 11266715"/>
              <a:gd name="connsiteY43" fmla="*/ 231321 h 853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266715" h="8531678">
                <a:moveTo>
                  <a:pt x="3986893" y="231321"/>
                </a:moveTo>
                <a:lnTo>
                  <a:pt x="2558143" y="2081893"/>
                </a:lnTo>
                <a:lnTo>
                  <a:pt x="3156858" y="2313214"/>
                </a:lnTo>
                <a:lnTo>
                  <a:pt x="2816679" y="3823607"/>
                </a:lnTo>
                <a:lnTo>
                  <a:pt x="2435679" y="3714750"/>
                </a:lnTo>
                <a:lnTo>
                  <a:pt x="2054679" y="4708071"/>
                </a:lnTo>
                <a:lnTo>
                  <a:pt x="13608" y="4435928"/>
                </a:lnTo>
                <a:lnTo>
                  <a:pt x="0" y="5170714"/>
                </a:lnTo>
                <a:lnTo>
                  <a:pt x="1510393" y="5102678"/>
                </a:lnTo>
                <a:lnTo>
                  <a:pt x="2326822" y="5306785"/>
                </a:lnTo>
                <a:lnTo>
                  <a:pt x="2571750" y="5048250"/>
                </a:lnTo>
                <a:lnTo>
                  <a:pt x="3388179" y="5265964"/>
                </a:lnTo>
                <a:lnTo>
                  <a:pt x="4449536" y="5524500"/>
                </a:lnTo>
                <a:lnTo>
                  <a:pt x="4830536" y="5851071"/>
                </a:lnTo>
                <a:lnTo>
                  <a:pt x="5238750" y="6517821"/>
                </a:lnTo>
                <a:lnTo>
                  <a:pt x="5674179" y="7007678"/>
                </a:lnTo>
                <a:lnTo>
                  <a:pt x="5837465" y="6912428"/>
                </a:lnTo>
                <a:lnTo>
                  <a:pt x="6259286" y="6286500"/>
                </a:lnTo>
                <a:lnTo>
                  <a:pt x="7279822" y="6858000"/>
                </a:lnTo>
                <a:lnTo>
                  <a:pt x="7864929" y="7579178"/>
                </a:lnTo>
                <a:lnTo>
                  <a:pt x="8626929" y="7932964"/>
                </a:lnTo>
                <a:lnTo>
                  <a:pt x="8681358" y="8164285"/>
                </a:lnTo>
                <a:lnTo>
                  <a:pt x="9007929" y="8232321"/>
                </a:lnTo>
                <a:lnTo>
                  <a:pt x="9048750" y="8518071"/>
                </a:lnTo>
                <a:lnTo>
                  <a:pt x="9361715" y="8531678"/>
                </a:lnTo>
                <a:lnTo>
                  <a:pt x="9565822" y="8014607"/>
                </a:lnTo>
                <a:lnTo>
                  <a:pt x="10246179" y="8150678"/>
                </a:lnTo>
                <a:lnTo>
                  <a:pt x="11266715" y="5048250"/>
                </a:lnTo>
                <a:lnTo>
                  <a:pt x="10545536" y="4844143"/>
                </a:lnTo>
                <a:lnTo>
                  <a:pt x="10586358" y="4449535"/>
                </a:lnTo>
                <a:lnTo>
                  <a:pt x="9429750" y="4272643"/>
                </a:lnTo>
                <a:lnTo>
                  <a:pt x="9470572" y="4014107"/>
                </a:lnTo>
                <a:lnTo>
                  <a:pt x="10287000" y="3156857"/>
                </a:lnTo>
                <a:lnTo>
                  <a:pt x="8803822" y="2884714"/>
                </a:lnTo>
                <a:lnTo>
                  <a:pt x="9225643" y="1265464"/>
                </a:lnTo>
                <a:lnTo>
                  <a:pt x="6844393" y="1047750"/>
                </a:lnTo>
                <a:lnTo>
                  <a:pt x="6762750" y="1401535"/>
                </a:lnTo>
                <a:lnTo>
                  <a:pt x="6177643" y="938893"/>
                </a:lnTo>
                <a:lnTo>
                  <a:pt x="6041572" y="952500"/>
                </a:lnTo>
                <a:lnTo>
                  <a:pt x="5687786" y="884464"/>
                </a:lnTo>
                <a:lnTo>
                  <a:pt x="5402036" y="0"/>
                </a:lnTo>
                <a:lnTo>
                  <a:pt x="4068536" y="68035"/>
                </a:lnTo>
                <a:lnTo>
                  <a:pt x="3932465" y="299357"/>
                </a:lnTo>
                <a:lnTo>
                  <a:pt x="3986893" y="231321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e-DE" sz="1100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3A5D0CB5-B78C-49CF-DFD1-9B093124479A}"/>
              </a:ext>
            </a:extLst>
          </p:cNvPr>
          <p:cNvSpPr/>
          <p:nvPr/>
        </p:nvSpPr>
        <p:spPr>
          <a:xfrm>
            <a:off x="4397853" y="1993775"/>
            <a:ext cx="1385887" cy="1095375"/>
          </a:xfrm>
          <a:custGeom>
            <a:avLst/>
            <a:gdLst>
              <a:gd name="connsiteX0" fmla="*/ 569119 w 1385887"/>
              <a:gd name="connsiteY0" fmla="*/ 435769 h 1095375"/>
              <a:gd name="connsiteX1" fmla="*/ 883444 w 1385887"/>
              <a:gd name="connsiteY1" fmla="*/ 14288 h 1095375"/>
              <a:gd name="connsiteX2" fmla="*/ 1169194 w 1385887"/>
              <a:gd name="connsiteY2" fmla="*/ 0 h 1095375"/>
              <a:gd name="connsiteX3" fmla="*/ 1183481 w 1385887"/>
              <a:gd name="connsiteY3" fmla="*/ 61913 h 1095375"/>
              <a:gd name="connsiteX4" fmla="*/ 1223962 w 1385887"/>
              <a:gd name="connsiteY4" fmla="*/ 190500 h 1095375"/>
              <a:gd name="connsiteX5" fmla="*/ 1321594 w 1385887"/>
              <a:gd name="connsiteY5" fmla="*/ 178594 h 1095375"/>
              <a:gd name="connsiteX6" fmla="*/ 1312069 w 1385887"/>
              <a:gd name="connsiteY6" fmla="*/ 250031 h 1095375"/>
              <a:gd name="connsiteX7" fmla="*/ 1278731 w 1385887"/>
              <a:gd name="connsiteY7" fmla="*/ 247650 h 1095375"/>
              <a:gd name="connsiteX8" fmla="*/ 1302544 w 1385887"/>
              <a:gd name="connsiteY8" fmla="*/ 359569 h 1095375"/>
              <a:gd name="connsiteX9" fmla="*/ 1385887 w 1385887"/>
              <a:gd name="connsiteY9" fmla="*/ 366713 h 1095375"/>
              <a:gd name="connsiteX10" fmla="*/ 1385887 w 1385887"/>
              <a:gd name="connsiteY10" fmla="*/ 426244 h 1095375"/>
              <a:gd name="connsiteX11" fmla="*/ 1104900 w 1385887"/>
              <a:gd name="connsiteY11" fmla="*/ 419100 h 1095375"/>
              <a:gd name="connsiteX12" fmla="*/ 1159669 w 1385887"/>
              <a:gd name="connsiteY12" fmla="*/ 538163 h 1095375"/>
              <a:gd name="connsiteX13" fmla="*/ 1247775 w 1385887"/>
              <a:gd name="connsiteY13" fmla="*/ 545306 h 1095375"/>
              <a:gd name="connsiteX14" fmla="*/ 1240631 w 1385887"/>
              <a:gd name="connsiteY14" fmla="*/ 585788 h 1095375"/>
              <a:gd name="connsiteX15" fmla="*/ 1193006 w 1385887"/>
              <a:gd name="connsiteY15" fmla="*/ 595313 h 1095375"/>
              <a:gd name="connsiteX16" fmla="*/ 1128712 w 1385887"/>
              <a:gd name="connsiteY16" fmla="*/ 576263 h 1095375"/>
              <a:gd name="connsiteX17" fmla="*/ 1081087 w 1385887"/>
              <a:gd name="connsiteY17" fmla="*/ 602456 h 1095375"/>
              <a:gd name="connsiteX18" fmla="*/ 942975 w 1385887"/>
              <a:gd name="connsiteY18" fmla="*/ 585788 h 1095375"/>
              <a:gd name="connsiteX19" fmla="*/ 928687 w 1385887"/>
              <a:gd name="connsiteY19" fmla="*/ 778669 h 1095375"/>
              <a:gd name="connsiteX20" fmla="*/ 835819 w 1385887"/>
              <a:gd name="connsiteY20" fmla="*/ 795338 h 1095375"/>
              <a:gd name="connsiteX21" fmla="*/ 757237 w 1385887"/>
              <a:gd name="connsiteY21" fmla="*/ 783431 h 1095375"/>
              <a:gd name="connsiteX22" fmla="*/ 704850 w 1385887"/>
              <a:gd name="connsiteY22" fmla="*/ 964406 h 1095375"/>
              <a:gd name="connsiteX23" fmla="*/ 745331 w 1385887"/>
              <a:gd name="connsiteY23" fmla="*/ 964406 h 1095375"/>
              <a:gd name="connsiteX24" fmla="*/ 728662 w 1385887"/>
              <a:gd name="connsiteY24" fmla="*/ 1050131 h 1095375"/>
              <a:gd name="connsiteX25" fmla="*/ 716756 w 1385887"/>
              <a:gd name="connsiteY25" fmla="*/ 1088231 h 1095375"/>
              <a:gd name="connsiteX26" fmla="*/ 507206 w 1385887"/>
              <a:gd name="connsiteY26" fmla="*/ 1095375 h 1095375"/>
              <a:gd name="connsiteX27" fmla="*/ 416719 w 1385887"/>
              <a:gd name="connsiteY27" fmla="*/ 1081088 h 1095375"/>
              <a:gd name="connsiteX28" fmla="*/ 373856 w 1385887"/>
              <a:gd name="connsiteY28" fmla="*/ 1071563 h 1095375"/>
              <a:gd name="connsiteX29" fmla="*/ 361950 w 1385887"/>
              <a:gd name="connsiteY29" fmla="*/ 1033463 h 1095375"/>
              <a:gd name="connsiteX30" fmla="*/ 45244 w 1385887"/>
              <a:gd name="connsiteY30" fmla="*/ 1057275 h 1095375"/>
              <a:gd name="connsiteX31" fmla="*/ 28575 w 1385887"/>
              <a:gd name="connsiteY31" fmla="*/ 973931 h 1095375"/>
              <a:gd name="connsiteX32" fmla="*/ 0 w 1385887"/>
              <a:gd name="connsiteY32" fmla="*/ 914400 h 1095375"/>
              <a:gd name="connsiteX33" fmla="*/ 7144 w 1385887"/>
              <a:gd name="connsiteY33" fmla="*/ 883444 h 1095375"/>
              <a:gd name="connsiteX34" fmla="*/ 19050 w 1385887"/>
              <a:gd name="connsiteY34" fmla="*/ 854869 h 1095375"/>
              <a:gd name="connsiteX35" fmla="*/ 604837 w 1385887"/>
              <a:gd name="connsiteY35" fmla="*/ 990600 h 1095375"/>
              <a:gd name="connsiteX36" fmla="*/ 692944 w 1385887"/>
              <a:gd name="connsiteY36" fmla="*/ 478631 h 1095375"/>
              <a:gd name="connsiteX37" fmla="*/ 569119 w 1385887"/>
              <a:gd name="connsiteY37" fmla="*/ 435769 h 10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385887" h="1095375">
                <a:moveTo>
                  <a:pt x="569119" y="435769"/>
                </a:moveTo>
                <a:lnTo>
                  <a:pt x="883444" y="14288"/>
                </a:lnTo>
                <a:lnTo>
                  <a:pt x="1169194" y="0"/>
                </a:lnTo>
                <a:lnTo>
                  <a:pt x="1183481" y="61913"/>
                </a:lnTo>
                <a:lnTo>
                  <a:pt x="1223962" y="190500"/>
                </a:lnTo>
                <a:lnTo>
                  <a:pt x="1321594" y="178594"/>
                </a:lnTo>
                <a:lnTo>
                  <a:pt x="1312069" y="250031"/>
                </a:lnTo>
                <a:lnTo>
                  <a:pt x="1278731" y="247650"/>
                </a:lnTo>
                <a:lnTo>
                  <a:pt x="1302544" y="359569"/>
                </a:lnTo>
                <a:lnTo>
                  <a:pt x="1385887" y="366713"/>
                </a:lnTo>
                <a:lnTo>
                  <a:pt x="1385887" y="426244"/>
                </a:lnTo>
                <a:lnTo>
                  <a:pt x="1104900" y="419100"/>
                </a:lnTo>
                <a:lnTo>
                  <a:pt x="1159669" y="538163"/>
                </a:lnTo>
                <a:lnTo>
                  <a:pt x="1247775" y="545306"/>
                </a:lnTo>
                <a:lnTo>
                  <a:pt x="1240631" y="585788"/>
                </a:lnTo>
                <a:lnTo>
                  <a:pt x="1193006" y="595313"/>
                </a:lnTo>
                <a:lnTo>
                  <a:pt x="1128712" y="576263"/>
                </a:lnTo>
                <a:lnTo>
                  <a:pt x="1081087" y="602456"/>
                </a:lnTo>
                <a:lnTo>
                  <a:pt x="942975" y="585788"/>
                </a:lnTo>
                <a:lnTo>
                  <a:pt x="928687" y="778669"/>
                </a:lnTo>
                <a:lnTo>
                  <a:pt x="835819" y="795338"/>
                </a:lnTo>
                <a:lnTo>
                  <a:pt x="757237" y="783431"/>
                </a:lnTo>
                <a:lnTo>
                  <a:pt x="704850" y="964406"/>
                </a:lnTo>
                <a:lnTo>
                  <a:pt x="745331" y="964406"/>
                </a:lnTo>
                <a:lnTo>
                  <a:pt x="728662" y="1050131"/>
                </a:lnTo>
                <a:lnTo>
                  <a:pt x="716756" y="1088231"/>
                </a:lnTo>
                <a:lnTo>
                  <a:pt x="507206" y="1095375"/>
                </a:lnTo>
                <a:lnTo>
                  <a:pt x="416719" y="1081088"/>
                </a:lnTo>
                <a:lnTo>
                  <a:pt x="373856" y="1071563"/>
                </a:lnTo>
                <a:lnTo>
                  <a:pt x="361950" y="1033463"/>
                </a:lnTo>
                <a:lnTo>
                  <a:pt x="45244" y="1057275"/>
                </a:lnTo>
                <a:lnTo>
                  <a:pt x="28575" y="973931"/>
                </a:lnTo>
                <a:lnTo>
                  <a:pt x="0" y="914400"/>
                </a:lnTo>
                <a:lnTo>
                  <a:pt x="7144" y="883444"/>
                </a:lnTo>
                <a:lnTo>
                  <a:pt x="19050" y="854869"/>
                </a:lnTo>
                <a:lnTo>
                  <a:pt x="604837" y="990600"/>
                </a:lnTo>
                <a:lnTo>
                  <a:pt x="692944" y="478631"/>
                </a:lnTo>
                <a:lnTo>
                  <a:pt x="569119" y="435769"/>
                </a:lnTo>
                <a:close/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7DD4F5C-CE07-228B-A2C5-B73726E8999F}"/>
              </a:ext>
            </a:extLst>
          </p:cNvPr>
          <p:cNvSpPr txBox="1"/>
          <p:nvPr/>
        </p:nvSpPr>
        <p:spPr>
          <a:xfrm>
            <a:off x="8335008" y="2001022"/>
            <a:ext cx="2247089" cy="720000"/>
          </a:xfrm>
          <a:prstGeom prst="rect">
            <a:avLst/>
          </a:prstGeom>
          <a:solidFill>
            <a:srgbClr val="92D050">
              <a:alpha val="37000"/>
            </a:srgbClr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108000" rtlCol="0" anchor="t"/>
          <a:lstStyle>
            <a:defPPr>
              <a:defRPr lang="en-US"/>
            </a:defPPr>
            <a:lvl1pPr indent="0">
              <a:defRPr sz="1100"/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algn="ctr"/>
            <a:r>
              <a:rPr lang="de-DE" sz="1800" dirty="0">
                <a:solidFill>
                  <a:schemeClr val="tx1"/>
                </a:solidFill>
              </a:rPr>
              <a:t>Netzvariante 2: </a:t>
            </a:r>
          </a:p>
          <a:p>
            <a:pPr algn="ctr"/>
            <a:r>
              <a:rPr lang="de-DE" sz="1800" dirty="0">
                <a:solidFill>
                  <a:schemeClr val="tx1"/>
                </a:solidFill>
              </a:rPr>
              <a:t>Mögl. Erweiterung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CFF1F13F-79DD-803D-CB84-C0543F66B4B2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6070600" y="2361022"/>
            <a:ext cx="2264408" cy="60398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7572A27F-426E-551E-06CA-7B9B076945D6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3581320" y="2152103"/>
            <a:ext cx="1768407" cy="123278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895C1FDF-4CFB-C35F-4A9E-C8757C3A9721}"/>
              </a:ext>
            </a:extLst>
          </p:cNvPr>
          <p:cNvSpPr/>
          <p:nvPr/>
        </p:nvSpPr>
        <p:spPr>
          <a:xfrm>
            <a:off x="4758081" y="3716166"/>
            <a:ext cx="1683543" cy="1319212"/>
          </a:xfrm>
          <a:custGeom>
            <a:avLst/>
            <a:gdLst>
              <a:gd name="connsiteX0" fmla="*/ 735806 w 1683543"/>
              <a:gd name="connsiteY0" fmla="*/ 1190625 h 1319212"/>
              <a:gd name="connsiteX1" fmla="*/ 852487 w 1683543"/>
              <a:gd name="connsiteY1" fmla="*/ 1295400 h 1319212"/>
              <a:gd name="connsiteX2" fmla="*/ 1073943 w 1683543"/>
              <a:gd name="connsiteY2" fmla="*/ 1195387 h 1319212"/>
              <a:gd name="connsiteX3" fmla="*/ 1100137 w 1683543"/>
              <a:gd name="connsiteY3" fmla="*/ 1162050 h 1319212"/>
              <a:gd name="connsiteX4" fmla="*/ 1162050 w 1683543"/>
              <a:gd name="connsiteY4" fmla="*/ 1123950 h 1319212"/>
              <a:gd name="connsiteX5" fmla="*/ 1126331 w 1683543"/>
              <a:gd name="connsiteY5" fmla="*/ 1045368 h 1319212"/>
              <a:gd name="connsiteX6" fmla="*/ 1331118 w 1683543"/>
              <a:gd name="connsiteY6" fmla="*/ 1119187 h 1319212"/>
              <a:gd name="connsiteX7" fmla="*/ 1302543 w 1683543"/>
              <a:gd name="connsiteY7" fmla="*/ 1178718 h 1319212"/>
              <a:gd name="connsiteX8" fmla="*/ 1347787 w 1683543"/>
              <a:gd name="connsiteY8" fmla="*/ 1200150 h 1319212"/>
              <a:gd name="connsiteX9" fmla="*/ 1378743 w 1683543"/>
              <a:gd name="connsiteY9" fmla="*/ 1145381 h 1319212"/>
              <a:gd name="connsiteX10" fmla="*/ 1483518 w 1683543"/>
              <a:gd name="connsiteY10" fmla="*/ 1197768 h 1319212"/>
              <a:gd name="connsiteX11" fmla="*/ 1547812 w 1683543"/>
              <a:gd name="connsiteY11" fmla="*/ 1064418 h 1319212"/>
              <a:gd name="connsiteX12" fmla="*/ 1402556 w 1683543"/>
              <a:gd name="connsiteY12" fmla="*/ 904875 h 1319212"/>
              <a:gd name="connsiteX13" fmla="*/ 1671637 w 1683543"/>
              <a:gd name="connsiteY13" fmla="*/ 809625 h 1319212"/>
              <a:gd name="connsiteX14" fmla="*/ 1683543 w 1683543"/>
              <a:gd name="connsiteY14" fmla="*/ 738187 h 1319212"/>
              <a:gd name="connsiteX15" fmla="*/ 1073943 w 1683543"/>
              <a:gd name="connsiteY15" fmla="*/ 61912 h 1319212"/>
              <a:gd name="connsiteX16" fmla="*/ 957262 w 1683543"/>
              <a:gd name="connsiteY16" fmla="*/ 0 h 1319212"/>
              <a:gd name="connsiteX17" fmla="*/ 916781 w 1683543"/>
              <a:gd name="connsiteY17" fmla="*/ 2381 h 1319212"/>
              <a:gd name="connsiteX18" fmla="*/ 850106 w 1683543"/>
              <a:gd name="connsiteY18" fmla="*/ 150018 h 1319212"/>
              <a:gd name="connsiteX19" fmla="*/ 804862 w 1683543"/>
              <a:gd name="connsiteY19" fmla="*/ 352425 h 1319212"/>
              <a:gd name="connsiteX20" fmla="*/ 771525 w 1683543"/>
              <a:gd name="connsiteY20" fmla="*/ 569118 h 1319212"/>
              <a:gd name="connsiteX21" fmla="*/ 180975 w 1683543"/>
              <a:gd name="connsiteY21" fmla="*/ 338137 h 1319212"/>
              <a:gd name="connsiteX22" fmla="*/ 76200 w 1683543"/>
              <a:gd name="connsiteY22" fmla="*/ 619125 h 1319212"/>
              <a:gd name="connsiteX23" fmla="*/ 119062 w 1683543"/>
              <a:gd name="connsiteY23" fmla="*/ 635793 h 1319212"/>
              <a:gd name="connsiteX24" fmla="*/ 73818 w 1683543"/>
              <a:gd name="connsiteY24" fmla="*/ 704850 h 1319212"/>
              <a:gd name="connsiteX25" fmla="*/ 0 w 1683543"/>
              <a:gd name="connsiteY25" fmla="*/ 959643 h 1319212"/>
              <a:gd name="connsiteX26" fmla="*/ 85725 w 1683543"/>
              <a:gd name="connsiteY26" fmla="*/ 1009650 h 1319212"/>
              <a:gd name="connsiteX27" fmla="*/ 192881 w 1683543"/>
              <a:gd name="connsiteY27" fmla="*/ 1040606 h 1319212"/>
              <a:gd name="connsiteX28" fmla="*/ 269081 w 1683543"/>
              <a:gd name="connsiteY28" fmla="*/ 1059656 h 1319212"/>
              <a:gd name="connsiteX29" fmla="*/ 376237 w 1683543"/>
              <a:gd name="connsiteY29" fmla="*/ 1097756 h 1319212"/>
              <a:gd name="connsiteX30" fmla="*/ 426243 w 1683543"/>
              <a:gd name="connsiteY30" fmla="*/ 1109662 h 1319212"/>
              <a:gd name="connsiteX31" fmla="*/ 473868 w 1683543"/>
              <a:gd name="connsiteY31" fmla="*/ 1109662 h 1319212"/>
              <a:gd name="connsiteX32" fmla="*/ 619125 w 1683543"/>
              <a:gd name="connsiteY32" fmla="*/ 1238250 h 1319212"/>
              <a:gd name="connsiteX33" fmla="*/ 585787 w 1683543"/>
              <a:gd name="connsiteY33" fmla="*/ 1297781 h 1319212"/>
              <a:gd name="connsiteX34" fmla="*/ 623887 w 1683543"/>
              <a:gd name="connsiteY34" fmla="*/ 1319212 h 1319212"/>
              <a:gd name="connsiteX35" fmla="*/ 735806 w 1683543"/>
              <a:gd name="connsiteY35" fmla="*/ 1190625 h 131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683543" h="1319212">
                <a:moveTo>
                  <a:pt x="735806" y="1190625"/>
                </a:moveTo>
                <a:lnTo>
                  <a:pt x="852487" y="1295400"/>
                </a:lnTo>
                <a:lnTo>
                  <a:pt x="1073943" y="1195387"/>
                </a:lnTo>
                <a:lnTo>
                  <a:pt x="1100137" y="1162050"/>
                </a:lnTo>
                <a:lnTo>
                  <a:pt x="1162050" y="1123950"/>
                </a:lnTo>
                <a:lnTo>
                  <a:pt x="1126331" y="1045368"/>
                </a:lnTo>
                <a:lnTo>
                  <a:pt x="1331118" y="1119187"/>
                </a:lnTo>
                <a:lnTo>
                  <a:pt x="1302543" y="1178718"/>
                </a:lnTo>
                <a:lnTo>
                  <a:pt x="1347787" y="1200150"/>
                </a:lnTo>
                <a:lnTo>
                  <a:pt x="1378743" y="1145381"/>
                </a:lnTo>
                <a:lnTo>
                  <a:pt x="1483518" y="1197768"/>
                </a:lnTo>
                <a:lnTo>
                  <a:pt x="1547812" y="1064418"/>
                </a:lnTo>
                <a:lnTo>
                  <a:pt x="1402556" y="904875"/>
                </a:lnTo>
                <a:lnTo>
                  <a:pt x="1671637" y="809625"/>
                </a:lnTo>
                <a:lnTo>
                  <a:pt x="1683543" y="738187"/>
                </a:lnTo>
                <a:lnTo>
                  <a:pt x="1073943" y="61912"/>
                </a:lnTo>
                <a:lnTo>
                  <a:pt x="957262" y="0"/>
                </a:lnTo>
                <a:lnTo>
                  <a:pt x="916781" y="2381"/>
                </a:lnTo>
                <a:lnTo>
                  <a:pt x="850106" y="150018"/>
                </a:lnTo>
                <a:lnTo>
                  <a:pt x="804862" y="352425"/>
                </a:lnTo>
                <a:lnTo>
                  <a:pt x="771525" y="569118"/>
                </a:lnTo>
                <a:lnTo>
                  <a:pt x="180975" y="338137"/>
                </a:lnTo>
                <a:lnTo>
                  <a:pt x="76200" y="619125"/>
                </a:lnTo>
                <a:lnTo>
                  <a:pt x="119062" y="635793"/>
                </a:lnTo>
                <a:lnTo>
                  <a:pt x="73818" y="704850"/>
                </a:lnTo>
                <a:lnTo>
                  <a:pt x="0" y="959643"/>
                </a:lnTo>
                <a:lnTo>
                  <a:pt x="85725" y="1009650"/>
                </a:lnTo>
                <a:lnTo>
                  <a:pt x="192881" y="1040606"/>
                </a:lnTo>
                <a:lnTo>
                  <a:pt x="269081" y="1059656"/>
                </a:lnTo>
                <a:lnTo>
                  <a:pt x="376237" y="1097756"/>
                </a:lnTo>
                <a:lnTo>
                  <a:pt x="426243" y="1109662"/>
                </a:lnTo>
                <a:lnTo>
                  <a:pt x="473868" y="1109662"/>
                </a:lnTo>
                <a:lnTo>
                  <a:pt x="619125" y="1238250"/>
                </a:lnTo>
                <a:lnTo>
                  <a:pt x="585787" y="1297781"/>
                </a:lnTo>
                <a:lnTo>
                  <a:pt x="623887" y="1319212"/>
                </a:lnTo>
                <a:lnTo>
                  <a:pt x="735806" y="1190625"/>
                </a:lnTo>
                <a:close/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DE" sz="110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24E4FB5-84E8-5BDC-9C47-2F1009DEEB03}"/>
              </a:ext>
            </a:extLst>
          </p:cNvPr>
          <p:cNvSpPr txBox="1"/>
          <p:nvPr/>
        </p:nvSpPr>
        <p:spPr>
          <a:xfrm>
            <a:off x="1215084" y="4049219"/>
            <a:ext cx="2494489" cy="720000"/>
          </a:xfrm>
          <a:prstGeom prst="rect">
            <a:avLst/>
          </a:prstGeom>
          <a:solidFill>
            <a:schemeClr val="accent4">
              <a:lumMod val="60000"/>
              <a:lumOff val="40000"/>
              <a:alpha val="37000"/>
            </a:schemeClr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108000" rtlCol="0" anchor="t"/>
          <a:lstStyle>
            <a:defPPr>
              <a:defRPr lang="en-US"/>
            </a:defPPr>
            <a:lvl1pPr>
              <a:defRPr sz="1100"/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algn="ctr"/>
            <a:r>
              <a:rPr lang="de-DE" sz="1800" dirty="0">
                <a:solidFill>
                  <a:schemeClr val="tx1"/>
                </a:solidFill>
              </a:rPr>
              <a:t>Netzvariante 3: </a:t>
            </a:r>
          </a:p>
          <a:p>
            <a:pPr algn="ctr"/>
            <a:r>
              <a:rPr lang="de-DE" sz="1800" dirty="0">
                <a:solidFill>
                  <a:schemeClr val="tx1"/>
                </a:solidFill>
              </a:rPr>
              <a:t>Mögl. Startpunkt Süd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2B5B762A-0C2E-21A9-16E7-CBCF166BE3FC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3709573" y="4409219"/>
            <a:ext cx="1541362" cy="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DF1A0090-8ED7-8EF5-9AA8-D19F7F8EFCF6}"/>
              </a:ext>
            </a:extLst>
          </p:cNvPr>
          <p:cNvSpPr txBox="1"/>
          <p:nvPr/>
        </p:nvSpPr>
        <p:spPr>
          <a:xfrm>
            <a:off x="8335008" y="3880343"/>
            <a:ext cx="2494489" cy="720000"/>
          </a:xfrm>
          <a:prstGeom prst="rect">
            <a:avLst/>
          </a:prstGeom>
          <a:solidFill>
            <a:schemeClr val="bg2">
              <a:alpha val="37000"/>
            </a:schemeClr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108000" rtlCol="0" anchor="t"/>
          <a:lstStyle>
            <a:defPPr>
              <a:defRPr lang="en-US"/>
            </a:defPPr>
            <a:lvl1pPr>
              <a:defRPr sz="1100"/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algn="ctr"/>
            <a:r>
              <a:rPr lang="de-DE" sz="1800" dirty="0">
                <a:solidFill>
                  <a:schemeClr val="tx1"/>
                </a:solidFill>
              </a:rPr>
              <a:t>Netzvariante 4: </a:t>
            </a:r>
          </a:p>
          <a:p>
            <a:pPr algn="ctr"/>
            <a:r>
              <a:rPr lang="de-DE" sz="1800" dirty="0">
                <a:solidFill>
                  <a:schemeClr val="tx1"/>
                </a:solidFill>
              </a:rPr>
              <a:t>Wettstetten GESAMT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5F89386A-FCFD-3EA0-21E9-EED26FA0DED6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6588760" y="3880343"/>
            <a:ext cx="1746248" cy="360000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CF5F2698-1990-5399-CB74-C13532FB1D11}"/>
              </a:ext>
            </a:extLst>
          </p:cNvPr>
          <p:cNvSpPr/>
          <p:nvPr/>
        </p:nvSpPr>
        <p:spPr>
          <a:xfrm>
            <a:off x="4413127" y="1963565"/>
            <a:ext cx="2971800" cy="3071813"/>
          </a:xfrm>
          <a:custGeom>
            <a:avLst/>
            <a:gdLst>
              <a:gd name="connsiteX0" fmla="*/ 0 w 2971800"/>
              <a:gd name="connsiteY0" fmla="*/ 1062038 h 3071813"/>
              <a:gd name="connsiteX1" fmla="*/ 338138 w 2971800"/>
              <a:gd name="connsiteY1" fmla="*/ 1062038 h 3071813"/>
              <a:gd name="connsiteX2" fmla="*/ 381000 w 2971800"/>
              <a:gd name="connsiteY2" fmla="*/ 1085850 h 3071813"/>
              <a:gd name="connsiteX3" fmla="*/ 361950 w 2971800"/>
              <a:gd name="connsiteY3" fmla="*/ 1281113 h 3071813"/>
              <a:gd name="connsiteX4" fmla="*/ 276225 w 2971800"/>
              <a:gd name="connsiteY4" fmla="*/ 1924050 h 3071813"/>
              <a:gd name="connsiteX5" fmla="*/ 561975 w 2971800"/>
              <a:gd name="connsiteY5" fmla="*/ 1985963 h 3071813"/>
              <a:gd name="connsiteX6" fmla="*/ 533400 w 2971800"/>
              <a:gd name="connsiteY6" fmla="*/ 2085975 h 3071813"/>
              <a:gd name="connsiteX7" fmla="*/ 433388 w 2971800"/>
              <a:gd name="connsiteY7" fmla="*/ 2343150 h 3071813"/>
              <a:gd name="connsiteX8" fmla="*/ 476250 w 2971800"/>
              <a:gd name="connsiteY8" fmla="*/ 2381250 h 3071813"/>
              <a:gd name="connsiteX9" fmla="*/ 419100 w 2971800"/>
              <a:gd name="connsiteY9" fmla="*/ 2447925 h 3071813"/>
              <a:gd name="connsiteX10" fmla="*/ 352425 w 2971800"/>
              <a:gd name="connsiteY10" fmla="*/ 2714625 h 3071813"/>
              <a:gd name="connsiteX11" fmla="*/ 461963 w 2971800"/>
              <a:gd name="connsiteY11" fmla="*/ 2767013 h 3071813"/>
              <a:gd name="connsiteX12" fmla="*/ 666750 w 2971800"/>
              <a:gd name="connsiteY12" fmla="*/ 2809875 h 3071813"/>
              <a:gd name="connsiteX13" fmla="*/ 814388 w 2971800"/>
              <a:gd name="connsiteY13" fmla="*/ 2857500 h 3071813"/>
              <a:gd name="connsiteX14" fmla="*/ 957263 w 2971800"/>
              <a:gd name="connsiteY14" fmla="*/ 2986088 h 3071813"/>
              <a:gd name="connsiteX15" fmla="*/ 919163 w 2971800"/>
              <a:gd name="connsiteY15" fmla="*/ 3038475 h 3071813"/>
              <a:gd name="connsiteX16" fmla="*/ 1000125 w 2971800"/>
              <a:gd name="connsiteY16" fmla="*/ 3071813 h 3071813"/>
              <a:gd name="connsiteX17" fmla="*/ 1090613 w 2971800"/>
              <a:gd name="connsiteY17" fmla="*/ 2938463 h 3071813"/>
              <a:gd name="connsiteX18" fmla="*/ 1223963 w 2971800"/>
              <a:gd name="connsiteY18" fmla="*/ 3024188 h 3071813"/>
              <a:gd name="connsiteX19" fmla="*/ 1423988 w 2971800"/>
              <a:gd name="connsiteY19" fmla="*/ 2943225 h 3071813"/>
              <a:gd name="connsiteX20" fmla="*/ 1457325 w 2971800"/>
              <a:gd name="connsiteY20" fmla="*/ 2909888 h 3071813"/>
              <a:gd name="connsiteX21" fmla="*/ 1509713 w 2971800"/>
              <a:gd name="connsiteY21" fmla="*/ 2862263 h 3071813"/>
              <a:gd name="connsiteX22" fmla="*/ 1481138 w 2971800"/>
              <a:gd name="connsiteY22" fmla="*/ 2786063 h 3071813"/>
              <a:gd name="connsiteX23" fmla="*/ 1681163 w 2971800"/>
              <a:gd name="connsiteY23" fmla="*/ 2857500 h 3071813"/>
              <a:gd name="connsiteX24" fmla="*/ 1662113 w 2971800"/>
              <a:gd name="connsiteY24" fmla="*/ 2914650 h 3071813"/>
              <a:gd name="connsiteX25" fmla="*/ 1719263 w 2971800"/>
              <a:gd name="connsiteY25" fmla="*/ 2933700 h 3071813"/>
              <a:gd name="connsiteX26" fmla="*/ 1738313 w 2971800"/>
              <a:gd name="connsiteY26" fmla="*/ 2881313 h 3071813"/>
              <a:gd name="connsiteX27" fmla="*/ 1843088 w 2971800"/>
              <a:gd name="connsiteY27" fmla="*/ 2933700 h 3071813"/>
              <a:gd name="connsiteX28" fmla="*/ 1900238 w 2971800"/>
              <a:gd name="connsiteY28" fmla="*/ 2800350 h 3071813"/>
              <a:gd name="connsiteX29" fmla="*/ 1771650 w 2971800"/>
              <a:gd name="connsiteY29" fmla="*/ 2643188 h 3071813"/>
              <a:gd name="connsiteX30" fmla="*/ 2024063 w 2971800"/>
              <a:gd name="connsiteY30" fmla="*/ 2547938 h 3071813"/>
              <a:gd name="connsiteX31" fmla="*/ 2033588 w 2971800"/>
              <a:gd name="connsiteY31" fmla="*/ 2481263 h 3071813"/>
              <a:gd name="connsiteX32" fmla="*/ 1443038 w 2971800"/>
              <a:gd name="connsiteY32" fmla="*/ 1809750 h 3071813"/>
              <a:gd name="connsiteX33" fmla="*/ 1371600 w 2971800"/>
              <a:gd name="connsiteY33" fmla="*/ 1747838 h 3071813"/>
              <a:gd name="connsiteX34" fmla="*/ 1438275 w 2971800"/>
              <a:gd name="connsiteY34" fmla="*/ 1681163 h 3071813"/>
              <a:gd name="connsiteX35" fmla="*/ 1500188 w 2971800"/>
              <a:gd name="connsiteY35" fmla="*/ 1752600 h 3071813"/>
              <a:gd name="connsiteX36" fmla="*/ 1571625 w 2971800"/>
              <a:gd name="connsiteY36" fmla="*/ 1776413 h 3071813"/>
              <a:gd name="connsiteX37" fmla="*/ 1652588 w 2971800"/>
              <a:gd name="connsiteY37" fmla="*/ 1895475 h 3071813"/>
              <a:gd name="connsiteX38" fmla="*/ 1738313 w 2971800"/>
              <a:gd name="connsiteY38" fmla="*/ 2000250 h 3071813"/>
              <a:gd name="connsiteX39" fmla="*/ 1824038 w 2971800"/>
              <a:gd name="connsiteY39" fmla="*/ 1924050 h 3071813"/>
              <a:gd name="connsiteX40" fmla="*/ 1957388 w 2971800"/>
              <a:gd name="connsiteY40" fmla="*/ 2033588 h 3071813"/>
              <a:gd name="connsiteX41" fmla="*/ 2033588 w 2971800"/>
              <a:gd name="connsiteY41" fmla="*/ 2166938 h 3071813"/>
              <a:gd name="connsiteX42" fmla="*/ 2019300 w 2971800"/>
              <a:gd name="connsiteY42" fmla="*/ 2228850 h 3071813"/>
              <a:gd name="connsiteX43" fmla="*/ 2057400 w 2971800"/>
              <a:gd name="connsiteY43" fmla="*/ 2281238 h 3071813"/>
              <a:gd name="connsiteX44" fmla="*/ 2185988 w 2971800"/>
              <a:gd name="connsiteY44" fmla="*/ 2466975 h 3071813"/>
              <a:gd name="connsiteX45" fmla="*/ 2319338 w 2971800"/>
              <a:gd name="connsiteY45" fmla="*/ 2533650 h 3071813"/>
              <a:gd name="connsiteX46" fmla="*/ 2881313 w 2971800"/>
              <a:gd name="connsiteY46" fmla="*/ 2671763 h 3071813"/>
              <a:gd name="connsiteX47" fmla="*/ 2971800 w 2971800"/>
              <a:gd name="connsiteY47" fmla="*/ 2281238 h 3071813"/>
              <a:gd name="connsiteX48" fmla="*/ 2890838 w 2971800"/>
              <a:gd name="connsiteY48" fmla="*/ 2243138 h 3071813"/>
              <a:gd name="connsiteX49" fmla="*/ 2819400 w 2971800"/>
              <a:gd name="connsiteY49" fmla="*/ 2190750 h 3071813"/>
              <a:gd name="connsiteX50" fmla="*/ 2500313 w 2971800"/>
              <a:gd name="connsiteY50" fmla="*/ 2290763 h 3071813"/>
              <a:gd name="connsiteX51" fmla="*/ 2633663 w 2971800"/>
              <a:gd name="connsiteY51" fmla="*/ 1781175 h 3071813"/>
              <a:gd name="connsiteX52" fmla="*/ 2686050 w 2971800"/>
              <a:gd name="connsiteY52" fmla="*/ 1781175 h 3071813"/>
              <a:gd name="connsiteX53" fmla="*/ 2695575 w 2971800"/>
              <a:gd name="connsiteY53" fmla="*/ 1757363 h 3071813"/>
              <a:gd name="connsiteX54" fmla="*/ 2747963 w 2971800"/>
              <a:gd name="connsiteY54" fmla="*/ 1743075 h 3071813"/>
              <a:gd name="connsiteX55" fmla="*/ 2762250 w 2971800"/>
              <a:gd name="connsiteY55" fmla="*/ 1628775 h 3071813"/>
              <a:gd name="connsiteX56" fmla="*/ 2676525 w 2971800"/>
              <a:gd name="connsiteY56" fmla="*/ 1609725 h 3071813"/>
              <a:gd name="connsiteX57" fmla="*/ 2643188 w 2971800"/>
              <a:gd name="connsiteY57" fmla="*/ 1709738 h 3071813"/>
              <a:gd name="connsiteX58" fmla="*/ 2486025 w 2971800"/>
              <a:gd name="connsiteY58" fmla="*/ 1709738 h 3071813"/>
              <a:gd name="connsiteX59" fmla="*/ 2519363 w 2971800"/>
              <a:gd name="connsiteY59" fmla="*/ 1604963 h 3071813"/>
              <a:gd name="connsiteX60" fmla="*/ 2371725 w 2971800"/>
              <a:gd name="connsiteY60" fmla="*/ 1585913 h 3071813"/>
              <a:gd name="connsiteX61" fmla="*/ 2357438 w 2971800"/>
              <a:gd name="connsiteY61" fmla="*/ 1690688 h 3071813"/>
              <a:gd name="connsiteX62" fmla="*/ 2214563 w 2971800"/>
              <a:gd name="connsiteY62" fmla="*/ 1647825 h 3071813"/>
              <a:gd name="connsiteX63" fmla="*/ 2419350 w 2971800"/>
              <a:gd name="connsiteY63" fmla="*/ 1047750 h 3071813"/>
              <a:gd name="connsiteX64" fmla="*/ 2266950 w 2971800"/>
              <a:gd name="connsiteY64" fmla="*/ 1000125 h 3071813"/>
              <a:gd name="connsiteX65" fmla="*/ 2271713 w 2971800"/>
              <a:gd name="connsiteY65" fmla="*/ 909638 h 3071813"/>
              <a:gd name="connsiteX66" fmla="*/ 2033588 w 2971800"/>
              <a:gd name="connsiteY66" fmla="*/ 876300 h 3071813"/>
              <a:gd name="connsiteX67" fmla="*/ 2043113 w 2971800"/>
              <a:gd name="connsiteY67" fmla="*/ 819150 h 3071813"/>
              <a:gd name="connsiteX68" fmla="*/ 2195513 w 2971800"/>
              <a:gd name="connsiteY68" fmla="*/ 642938 h 3071813"/>
              <a:gd name="connsiteX69" fmla="*/ 1900238 w 2971800"/>
              <a:gd name="connsiteY69" fmla="*/ 590550 h 3071813"/>
              <a:gd name="connsiteX70" fmla="*/ 1971675 w 2971800"/>
              <a:gd name="connsiteY70" fmla="*/ 257175 h 3071813"/>
              <a:gd name="connsiteX71" fmla="*/ 1466850 w 2971800"/>
              <a:gd name="connsiteY71" fmla="*/ 204788 h 3071813"/>
              <a:gd name="connsiteX72" fmla="*/ 1457325 w 2971800"/>
              <a:gd name="connsiteY72" fmla="*/ 280988 h 3071813"/>
              <a:gd name="connsiteX73" fmla="*/ 1304925 w 2971800"/>
              <a:gd name="connsiteY73" fmla="*/ 166688 h 3071813"/>
              <a:gd name="connsiteX74" fmla="*/ 1223963 w 2971800"/>
              <a:gd name="connsiteY74" fmla="*/ 176213 h 3071813"/>
              <a:gd name="connsiteX75" fmla="*/ 1176338 w 2971800"/>
              <a:gd name="connsiteY75" fmla="*/ 0 h 3071813"/>
              <a:gd name="connsiteX76" fmla="*/ 881063 w 2971800"/>
              <a:gd name="connsiteY76" fmla="*/ 0 h 3071813"/>
              <a:gd name="connsiteX77" fmla="*/ 566738 w 2971800"/>
              <a:gd name="connsiteY77" fmla="*/ 428625 h 3071813"/>
              <a:gd name="connsiteX78" fmla="*/ 666750 w 2971800"/>
              <a:gd name="connsiteY78" fmla="*/ 466725 h 3071813"/>
              <a:gd name="connsiteX79" fmla="*/ 633413 w 2971800"/>
              <a:gd name="connsiteY79" fmla="*/ 781050 h 3071813"/>
              <a:gd name="connsiteX80" fmla="*/ 538163 w 2971800"/>
              <a:gd name="connsiteY80" fmla="*/ 771525 h 3071813"/>
              <a:gd name="connsiteX81" fmla="*/ 447675 w 2971800"/>
              <a:gd name="connsiteY81" fmla="*/ 971550 h 3071813"/>
              <a:gd name="connsiteX82" fmla="*/ 14288 w 2971800"/>
              <a:gd name="connsiteY82" fmla="*/ 909638 h 3071813"/>
              <a:gd name="connsiteX83" fmla="*/ 0 w 2971800"/>
              <a:gd name="connsiteY83" fmla="*/ 1062038 h 307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971800" h="3071813">
                <a:moveTo>
                  <a:pt x="0" y="1062038"/>
                </a:moveTo>
                <a:lnTo>
                  <a:pt x="338138" y="1062038"/>
                </a:lnTo>
                <a:lnTo>
                  <a:pt x="381000" y="1085850"/>
                </a:lnTo>
                <a:lnTo>
                  <a:pt x="361950" y="1281113"/>
                </a:lnTo>
                <a:lnTo>
                  <a:pt x="276225" y="1924050"/>
                </a:lnTo>
                <a:lnTo>
                  <a:pt x="561975" y="1985963"/>
                </a:lnTo>
                <a:lnTo>
                  <a:pt x="533400" y="2085975"/>
                </a:lnTo>
                <a:lnTo>
                  <a:pt x="433388" y="2343150"/>
                </a:lnTo>
                <a:lnTo>
                  <a:pt x="476250" y="2381250"/>
                </a:lnTo>
                <a:lnTo>
                  <a:pt x="419100" y="2447925"/>
                </a:lnTo>
                <a:lnTo>
                  <a:pt x="352425" y="2714625"/>
                </a:lnTo>
                <a:lnTo>
                  <a:pt x="461963" y="2767013"/>
                </a:lnTo>
                <a:lnTo>
                  <a:pt x="666750" y="2809875"/>
                </a:lnTo>
                <a:lnTo>
                  <a:pt x="814388" y="2857500"/>
                </a:lnTo>
                <a:lnTo>
                  <a:pt x="957263" y="2986088"/>
                </a:lnTo>
                <a:lnTo>
                  <a:pt x="919163" y="3038475"/>
                </a:lnTo>
                <a:lnTo>
                  <a:pt x="1000125" y="3071813"/>
                </a:lnTo>
                <a:lnTo>
                  <a:pt x="1090613" y="2938463"/>
                </a:lnTo>
                <a:lnTo>
                  <a:pt x="1223963" y="3024188"/>
                </a:lnTo>
                <a:lnTo>
                  <a:pt x="1423988" y="2943225"/>
                </a:lnTo>
                <a:lnTo>
                  <a:pt x="1457325" y="2909888"/>
                </a:lnTo>
                <a:lnTo>
                  <a:pt x="1509713" y="2862263"/>
                </a:lnTo>
                <a:lnTo>
                  <a:pt x="1481138" y="2786063"/>
                </a:lnTo>
                <a:lnTo>
                  <a:pt x="1681163" y="2857500"/>
                </a:lnTo>
                <a:lnTo>
                  <a:pt x="1662113" y="2914650"/>
                </a:lnTo>
                <a:lnTo>
                  <a:pt x="1719263" y="2933700"/>
                </a:lnTo>
                <a:lnTo>
                  <a:pt x="1738313" y="2881313"/>
                </a:lnTo>
                <a:lnTo>
                  <a:pt x="1843088" y="2933700"/>
                </a:lnTo>
                <a:lnTo>
                  <a:pt x="1900238" y="2800350"/>
                </a:lnTo>
                <a:lnTo>
                  <a:pt x="1771650" y="2643188"/>
                </a:lnTo>
                <a:lnTo>
                  <a:pt x="2024063" y="2547938"/>
                </a:lnTo>
                <a:lnTo>
                  <a:pt x="2033588" y="2481263"/>
                </a:lnTo>
                <a:lnTo>
                  <a:pt x="1443038" y="1809750"/>
                </a:lnTo>
                <a:lnTo>
                  <a:pt x="1371600" y="1747838"/>
                </a:lnTo>
                <a:lnTo>
                  <a:pt x="1438275" y="1681163"/>
                </a:lnTo>
                <a:lnTo>
                  <a:pt x="1500188" y="1752600"/>
                </a:lnTo>
                <a:lnTo>
                  <a:pt x="1571625" y="1776413"/>
                </a:lnTo>
                <a:lnTo>
                  <a:pt x="1652588" y="1895475"/>
                </a:lnTo>
                <a:lnTo>
                  <a:pt x="1738313" y="2000250"/>
                </a:lnTo>
                <a:lnTo>
                  <a:pt x="1824038" y="1924050"/>
                </a:lnTo>
                <a:lnTo>
                  <a:pt x="1957388" y="2033588"/>
                </a:lnTo>
                <a:lnTo>
                  <a:pt x="2033588" y="2166938"/>
                </a:lnTo>
                <a:lnTo>
                  <a:pt x="2019300" y="2228850"/>
                </a:lnTo>
                <a:lnTo>
                  <a:pt x="2057400" y="2281238"/>
                </a:lnTo>
                <a:lnTo>
                  <a:pt x="2185988" y="2466975"/>
                </a:lnTo>
                <a:lnTo>
                  <a:pt x="2319338" y="2533650"/>
                </a:lnTo>
                <a:lnTo>
                  <a:pt x="2881313" y="2671763"/>
                </a:lnTo>
                <a:lnTo>
                  <a:pt x="2971800" y="2281238"/>
                </a:lnTo>
                <a:lnTo>
                  <a:pt x="2890838" y="2243138"/>
                </a:lnTo>
                <a:lnTo>
                  <a:pt x="2819400" y="2190750"/>
                </a:lnTo>
                <a:lnTo>
                  <a:pt x="2500313" y="2290763"/>
                </a:lnTo>
                <a:lnTo>
                  <a:pt x="2633663" y="1781175"/>
                </a:lnTo>
                <a:lnTo>
                  <a:pt x="2686050" y="1781175"/>
                </a:lnTo>
                <a:lnTo>
                  <a:pt x="2695575" y="1757363"/>
                </a:lnTo>
                <a:lnTo>
                  <a:pt x="2747963" y="1743075"/>
                </a:lnTo>
                <a:lnTo>
                  <a:pt x="2762250" y="1628775"/>
                </a:lnTo>
                <a:lnTo>
                  <a:pt x="2676525" y="1609725"/>
                </a:lnTo>
                <a:lnTo>
                  <a:pt x="2643188" y="1709738"/>
                </a:lnTo>
                <a:lnTo>
                  <a:pt x="2486025" y="1709738"/>
                </a:lnTo>
                <a:lnTo>
                  <a:pt x="2519363" y="1604963"/>
                </a:lnTo>
                <a:lnTo>
                  <a:pt x="2371725" y="1585913"/>
                </a:lnTo>
                <a:lnTo>
                  <a:pt x="2357438" y="1690688"/>
                </a:lnTo>
                <a:lnTo>
                  <a:pt x="2214563" y="1647825"/>
                </a:lnTo>
                <a:lnTo>
                  <a:pt x="2419350" y="1047750"/>
                </a:lnTo>
                <a:lnTo>
                  <a:pt x="2266950" y="1000125"/>
                </a:lnTo>
                <a:lnTo>
                  <a:pt x="2271713" y="909638"/>
                </a:lnTo>
                <a:lnTo>
                  <a:pt x="2033588" y="876300"/>
                </a:lnTo>
                <a:lnTo>
                  <a:pt x="2043113" y="819150"/>
                </a:lnTo>
                <a:lnTo>
                  <a:pt x="2195513" y="642938"/>
                </a:lnTo>
                <a:lnTo>
                  <a:pt x="1900238" y="590550"/>
                </a:lnTo>
                <a:lnTo>
                  <a:pt x="1971675" y="257175"/>
                </a:lnTo>
                <a:lnTo>
                  <a:pt x="1466850" y="204788"/>
                </a:lnTo>
                <a:lnTo>
                  <a:pt x="1457325" y="280988"/>
                </a:lnTo>
                <a:lnTo>
                  <a:pt x="1304925" y="166688"/>
                </a:lnTo>
                <a:lnTo>
                  <a:pt x="1223963" y="176213"/>
                </a:lnTo>
                <a:lnTo>
                  <a:pt x="1176338" y="0"/>
                </a:lnTo>
                <a:lnTo>
                  <a:pt x="881063" y="0"/>
                </a:lnTo>
                <a:lnTo>
                  <a:pt x="566738" y="428625"/>
                </a:lnTo>
                <a:lnTo>
                  <a:pt x="666750" y="466725"/>
                </a:lnTo>
                <a:lnTo>
                  <a:pt x="633413" y="781050"/>
                </a:lnTo>
                <a:lnTo>
                  <a:pt x="538163" y="771525"/>
                </a:lnTo>
                <a:lnTo>
                  <a:pt x="447675" y="971550"/>
                </a:lnTo>
                <a:lnTo>
                  <a:pt x="14288" y="909638"/>
                </a:lnTo>
                <a:lnTo>
                  <a:pt x="0" y="1062038"/>
                </a:lnTo>
                <a:close/>
              </a:path>
            </a:pathLst>
          </a:custGeom>
          <a:solidFill>
            <a:srgbClr val="FF0000">
              <a:alpha val="12000"/>
            </a:srgb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7647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8CFA49-BB14-8AB1-1E64-C68AF0793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Netzvarianten - Übersicht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BD025B-B92A-B047-E37B-36CBB65C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B979-DF20-48A2-955E-B594FA6C40E3}" type="slidenum">
              <a:rPr lang="de-DE" smtClean="0"/>
              <a:t>14</a:t>
            </a:fld>
            <a:endParaRPr lang="de-DE"/>
          </a:p>
        </p:txBody>
      </p:sp>
      <p:graphicFrame>
        <p:nvGraphicFramePr>
          <p:cNvPr id="19" name="Tabelle 18">
            <a:extLst>
              <a:ext uri="{FF2B5EF4-FFF2-40B4-BE49-F238E27FC236}">
                <a16:creationId xmlns:a16="http://schemas.microsoft.com/office/drawing/2014/main" id="{870377E3-F6EB-CF4D-9DFA-8150A8DD9D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877572"/>
              </p:ext>
            </p:extLst>
          </p:nvPr>
        </p:nvGraphicFramePr>
        <p:xfrm>
          <a:off x="838200" y="1897185"/>
          <a:ext cx="7708892" cy="32539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01366">
                  <a:extLst>
                    <a:ext uri="{9D8B030D-6E8A-4147-A177-3AD203B41FA5}">
                      <a16:colId xmlns:a16="http://schemas.microsoft.com/office/drawing/2014/main" val="2999934719"/>
                    </a:ext>
                  </a:extLst>
                </a:gridCol>
                <a:gridCol w="1067606">
                  <a:extLst>
                    <a:ext uri="{9D8B030D-6E8A-4147-A177-3AD203B41FA5}">
                      <a16:colId xmlns:a16="http://schemas.microsoft.com/office/drawing/2014/main" val="2492288633"/>
                    </a:ext>
                  </a:extLst>
                </a:gridCol>
                <a:gridCol w="955040">
                  <a:extLst>
                    <a:ext uri="{9D8B030D-6E8A-4147-A177-3AD203B41FA5}">
                      <a16:colId xmlns:a16="http://schemas.microsoft.com/office/drawing/2014/main" val="601499496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4207674679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521915421"/>
                    </a:ext>
                  </a:extLst>
                </a:gridCol>
                <a:gridCol w="1137920">
                  <a:extLst>
                    <a:ext uri="{9D8B030D-6E8A-4147-A177-3AD203B41FA5}">
                      <a16:colId xmlns:a16="http://schemas.microsoft.com/office/drawing/2014/main" val="3350763980"/>
                    </a:ext>
                  </a:extLst>
                </a:gridCol>
              </a:tblGrid>
              <a:tr h="413512">
                <a:tc gridSpan="2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Netzvarianten Wettstetten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NV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NV 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NV 3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NV 4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835854"/>
                  </a:ext>
                </a:extLst>
              </a:tr>
              <a:tr h="515573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Anschlussnehmer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Stk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rgbClr val="153F49"/>
                          </a:solidFill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157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127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423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988074"/>
                  </a:ext>
                </a:extLst>
              </a:tr>
              <a:tr h="583043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Netzlänge (Hauptleitung + Hausanschlussleitungen)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rgbClr val="153F49"/>
                          </a:solidFill>
                        </a:rPr>
                        <a:t>ca. 2.800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ca. 9.800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ca. 4.800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ca. 24.000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862776"/>
                  </a:ext>
                </a:extLst>
              </a:tr>
              <a:tr h="583043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Wärmeproduktion GESAMT inkl. Netzverlust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kWh/a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rgbClr val="153F49"/>
                          </a:solidFill>
                        </a:rPr>
                        <a:t>2.596.000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5.953.000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3.134.000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13.510.000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359948"/>
                  </a:ext>
                </a:extLst>
              </a:tr>
              <a:tr h="503106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Wärmebelegungsdichte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kWh/m*a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rgbClr val="153F49"/>
                          </a:solidFill>
                        </a:rPr>
                        <a:t>ca. 830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ca. 530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ca. 570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ca. 490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162791"/>
                  </a:ext>
                </a:extLst>
              </a:tr>
              <a:tr h="655657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Spitzenleistung INKL. Gleichzeitigkeit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kW</a:t>
                      </a:r>
                      <a:endParaRPr lang="de-DE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rgbClr val="153F49"/>
                          </a:solidFill>
                        </a:rPr>
                        <a:t>1.300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0" kern="1200" dirty="0">
                          <a:solidFill>
                            <a:srgbClr val="153F49"/>
                          </a:solidFill>
                          <a:latin typeface="+mn-lt"/>
                          <a:ea typeface="+mn-ea"/>
                          <a:cs typeface="+mn-cs"/>
                        </a:rPr>
                        <a:t>2.980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0" kern="1200" dirty="0">
                          <a:solidFill>
                            <a:srgbClr val="153F49"/>
                          </a:solidFill>
                          <a:latin typeface="+mn-lt"/>
                          <a:ea typeface="+mn-ea"/>
                          <a:cs typeface="+mn-cs"/>
                        </a:rPr>
                        <a:t>1.570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0" kern="1200" dirty="0">
                          <a:solidFill>
                            <a:srgbClr val="153F49"/>
                          </a:solidFill>
                          <a:latin typeface="+mn-lt"/>
                          <a:ea typeface="+mn-ea"/>
                          <a:cs typeface="+mn-cs"/>
                        </a:rPr>
                        <a:t>6.000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227457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B94EA99B-B3FE-E1B1-BFFD-8863A4419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1439" y="4665259"/>
            <a:ext cx="3540561" cy="1398441"/>
          </a:xfrm>
          <a:prstGeom prst="rect">
            <a:avLst/>
          </a:prstGeom>
        </p:spPr>
      </p:pic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B5D6BFF-DDC6-8B3D-384A-034E2591A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BEW Machbarkeitsstudie Wettstetten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3756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8CFA49-BB14-8AB1-1E64-C68AF0793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Prüfung Erneuerbare Energien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F7737C-9D65-2379-F915-46F596109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BEW Machbarkeitsstudie Wettstetten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BD025B-B92A-B047-E37B-36CBB65C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B979-DF20-48A2-955E-B594FA6C40E3}" type="slidenum">
              <a:rPr lang="de-DE" smtClean="0"/>
              <a:t>15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0161044-A3A4-0EB5-3E9C-321EF5BC1E95}"/>
              </a:ext>
            </a:extLst>
          </p:cNvPr>
          <p:cNvSpPr txBox="1"/>
          <p:nvPr/>
        </p:nvSpPr>
        <p:spPr>
          <a:xfrm>
            <a:off x="9991137" y="3160566"/>
            <a:ext cx="2033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*1: Bewertungsbasis: Standortauskunft LfU für </a:t>
            </a:r>
            <a:r>
              <a:rPr lang="de-DE" sz="1400" dirty="0" err="1"/>
              <a:t>Wettstetten</a:t>
            </a:r>
            <a:r>
              <a:rPr lang="de-DE" sz="1400" dirty="0"/>
              <a:t>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A64FB9F-0FCD-3CBF-E670-A07EF8613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11" y="2135917"/>
            <a:ext cx="6785943" cy="283652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5685E80-0AFC-E2B2-7B66-78BD56FF03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238"/>
          <a:stretch/>
        </p:blipFill>
        <p:spPr>
          <a:xfrm>
            <a:off x="7007378" y="2135641"/>
            <a:ext cx="2871793" cy="28368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A2593CB-F5CA-818E-664F-426DE1BED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8263" y="4203071"/>
            <a:ext cx="1975930" cy="741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Inhaltsplatzhalter 7">
            <a:extLst>
              <a:ext uri="{FF2B5EF4-FFF2-40B4-BE49-F238E27FC236}">
                <a16:creationId xmlns:a16="http://schemas.microsoft.com/office/drawing/2014/main" id="{094E6FCB-B062-6AB0-2251-DCD6B1A4DDDE}"/>
              </a:ext>
            </a:extLst>
          </p:cNvPr>
          <p:cNvSpPr txBox="1">
            <a:spLocks/>
          </p:cNvSpPr>
          <p:nvPr/>
        </p:nvSpPr>
        <p:spPr>
          <a:xfrm>
            <a:off x="1285240" y="5248412"/>
            <a:ext cx="9040971" cy="540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80000" tIns="144000" bIns="14400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de-DE" altLang="de-DE" sz="1800" dirty="0"/>
              <a:t>Ergebnisse werden im nächsten Schritt in mögliche Energieversorgungsvarianten überführt</a:t>
            </a:r>
            <a:endParaRPr lang="de-DE" altLang="de-DE" sz="1200" dirty="0"/>
          </a:p>
        </p:txBody>
      </p:sp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8B3E7E28-A064-1295-C93C-7C34F59BF6A7}"/>
              </a:ext>
            </a:extLst>
          </p:cNvPr>
          <p:cNvSpPr/>
          <p:nvPr/>
        </p:nvSpPr>
        <p:spPr>
          <a:xfrm>
            <a:off x="613830" y="5226559"/>
            <a:ext cx="600289" cy="54011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562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8CFA49-BB14-8AB1-1E64-C68AF0793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Energieversorgungsvarianten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F7737C-9D65-2379-F915-46F596109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BEW Machbarkeitsstudie Wettstetten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BD025B-B92A-B047-E37B-36CBB65C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B979-DF20-48A2-955E-B594FA6C40E3}" type="slidenum">
              <a:rPr lang="de-DE" smtClean="0"/>
              <a:t>16</a:t>
            </a:fld>
            <a:endParaRPr lang="de-DE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37B982CF-0CC1-9DE2-455B-8A03D2F69B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614111"/>
              </p:ext>
            </p:extLst>
          </p:nvPr>
        </p:nvGraphicFramePr>
        <p:xfrm>
          <a:off x="913974" y="1692496"/>
          <a:ext cx="11069295" cy="3045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266">
                  <a:extLst>
                    <a:ext uri="{9D8B030D-6E8A-4147-A177-3AD203B41FA5}">
                      <a16:colId xmlns:a16="http://schemas.microsoft.com/office/drawing/2014/main" val="299993471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601499496"/>
                    </a:ext>
                  </a:extLst>
                </a:gridCol>
                <a:gridCol w="1605280">
                  <a:extLst>
                    <a:ext uri="{9D8B030D-6E8A-4147-A177-3AD203B41FA5}">
                      <a16:colId xmlns:a16="http://schemas.microsoft.com/office/drawing/2014/main" val="4207674679"/>
                    </a:ext>
                  </a:extLst>
                </a:gridCol>
                <a:gridCol w="1513840">
                  <a:extLst>
                    <a:ext uri="{9D8B030D-6E8A-4147-A177-3AD203B41FA5}">
                      <a16:colId xmlns:a16="http://schemas.microsoft.com/office/drawing/2014/main" val="3521915421"/>
                    </a:ext>
                  </a:extLst>
                </a:gridCol>
                <a:gridCol w="1635760">
                  <a:extLst>
                    <a:ext uri="{9D8B030D-6E8A-4147-A177-3AD203B41FA5}">
                      <a16:colId xmlns:a16="http://schemas.microsoft.com/office/drawing/2014/main" val="3350763980"/>
                    </a:ext>
                  </a:extLst>
                </a:gridCol>
                <a:gridCol w="1518742">
                  <a:extLst>
                    <a:ext uri="{9D8B030D-6E8A-4147-A177-3AD203B41FA5}">
                      <a16:colId xmlns:a16="http://schemas.microsoft.com/office/drawing/2014/main" val="2227971957"/>
                    </a:ext>
                  </a:extLst>
                </a:gridCol>
                <a:gridCol w="1351007">
                  <a:extLst>
                    <a:ext uri="{9D8B030D-6E8A-4147-A177-3AD203B41FA5}">
                      <a16:colId xmlns:a16="http://schemas.microsoft.com/office/drawing/2014/main" val="3575895535"/>
                    </a:ext>
                  </a:extLst>
                </a:gridCol>
              </a:tblGrid>
              <a:tr h="609029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Energievarianten </a:t>
                      </a:r>
                    </a:p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Wettstetten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Variante 1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Variante 2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Variante 3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Variante 4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Variante 5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Variante 6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835854"/>
                  </a:ext>
                </a:extLst>
              </a:tr>
              <a:tr h="609029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Wärmeerzeuger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rgbClr val="153F49"/>
                          </a:solidFill>
                        </a:rPr>
                        <a:t>Hackgutkessel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600" b="0" kern="1200" dirty="0">
                          <a:solidFill>
                            <a:srgbClr val="153F49"/>
                          </a:solidFill>
                        </a:rPr>
                        <a:t>Biomasse-KWK</a:t>
                      </a:r>
                      <a:endParaRPr lang="de-DE" sz="1600" b="0" kern="1200" dirty="0">
                        <a:solidFill>
                          <a:srgbClr val="153F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600" b="0" kern="1200" dirty="0">
                          <a:solidFill>
                            <a:srgbClr val="153F49"/>
                          </a:solidFill>
                        </a:rPr>
                        <a:t>Hackgutkessel</a:t>
                      </a:r>
                      <a:endParaRPr lang="de-DE" sz="1600" b="0" kern="1200" dirty="0">
                        <a:solidFill>
                          <a:srgbClr val="153F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600" b="0" kern="1200" dirty="0">
                          <a:solidFill>
                            <a:srgbClr val="153F49"/>
                          </a:solidFill>
                        </a:rPr>
                        <a:t>Biomethan/H2-</a:t>
                      </a:r>
                    </a:p>
                    <a:p>
                      <a:pPr marL="0" algn="ctr" defTabSz="914400" rtl="0" eaLnBrk="1" latinLnBrk="0" hangingPunct="1"/>
                      <a:r>
                        <a:rPr lang="de-DE" sz="1600" b="0" kern="1200" dirty="0">
                          <a:solidFill>
                            <a:srgbClr val="153F49"/>
                          </a:solidFill>
                        </a:rPr>
                        <a:t>BHKW</a:t>
                      </a:r>
                      <a:endParaRPr lang="de-DE" sz="1600" b="0" kern="1200" dirty="0">
                        <a:solidFill>
                          <a:srgbClr val="153F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600" b="0" kern="1200" dirty="0">
                          <a:solidFill>
                            <a:srgbClr val="153F49"/>
                          </a:solidFill>
                        </a:rPr>
                        <a:t>Wärmepumpe</a:t>
                      </a:r>
                      <a:endParaRPr lang="de-DE" sz="1600" b="0" kern="1200" dirty="0">
                        <a:solidFill>
                          <a:srgbClr val="153F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600" b="0" kern="1200" dirty="0">
                          <a:solidFill>
                            <a:srgbClr val="153F49"/>
                          </a:solidFill>
                        </a:rPr>
                        <a:t>Hackgutkessel</a:t>
                      </a:r>
                      <a:endParaRPr lang="de-DE" sz="1600" b="0" kern="1200" dirty="0">
                        <a:solidFill>
                          <a:srgbClr val="153F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0988074"/>
                  </a:ext>
                </a:extLst>
              </a:tr>
              <a:tr h="6090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Wärmeerzeuger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rgbClr val="153F49"/>
                          </a:solidFill>
                        </a:rPr>
                        <a:t>Hackgutkessel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600" b="0" kern="1200" dirty="0">
                          <a:solidFill>
                            <a:srgbClr val="153F49"/>
                          </a:solidFill>
                        </a:rPr>
                        <a:t>Hackgutkessel</a:t>
                      </a:r>
                      <a:endParaRPr lang="de-DE" sz="1600" b="0" kern="1200" dirty="0">
                        <a:solidFill>
                          <a:srgbClr val="153F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600" b="0" kern="1200" dirty="0">
                          <a:solidFill>
                            <a:srgbClr val="153F49"/>
                          </a:solidFill>
                        </a:rPr>
                        <a:t>Hackgutkessel</a:t>
                      </a:r>
                      <a:endParaRPr lang="de-DE" sz="1600" b="0" kern="1200" dirty="0">
                        <a:solidFill>
                          <a:srgbClr val="153F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600" b="0" kern="1200" dirty="0">
                          <a:solidFill>
                            <a:srgbClr val="153F49"/>
                          </a:solidFill>
                        </a:rPr>
                        <a:t>Biomethan/H2-</a:t>
                      </a:r>
                    </a:p>
                    <a:p>
                      <a:pPr marL="0" algn="ctr" defTabSz="914400" rtl="0" eaLnBrk="1" latinLnBrk="0" hangingPunct="1"/>
                      <a:r>
                        <a:rPr lang="de-DE" sz="1600" b="0" kern="1200" dirty="0">
                          <a:solidFill>
                            <a:srgbClr val="153F49"/>
                          </a:solidFill>
                        </a:rPr>
                        <a:t>Kessel</a:t>
                      </a:r>
                      <a:endParaRPr lang="de-DE" sz="1600" b="0" kern="1200" dirty="0">
                        <a:solidFill>
                          <a:srgbClr val="153F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600" b="0" kern="1200" dirty="0">
                          <a:solidFill>
                            <a:srgbClr val="153F49"/>
                          </a:solidFill>
                        </a:rPr>
                        <a:t>Wärmepumpe</a:t>
                      </a:r>
                      <a:endParaRPr lang="de-DE" sz="1600" b="0" kern="1200" dirty="0">
                        <a:solidFill>
                          <a:srgbClr val="153F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600" b="0" kern="1200" dirty="0">
                          <a:solidFill>
                            <a:srgbClr val="153F49"/>
                          </a:solidFill>
                        </a:rPr>
                        <a:t>Hackgutkessel</a:t>
                      </a:r>
                      <a:endParaRPr lang="de-DE" sz="1600" b="0" kern="1200" dirty="0">
                        <a:solidFill>
                          <a:srgbClr val="153F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7862776"/>
                  </a:ext>
                </a:extLst>
              </a:tr>
              <a:tr h="6090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Wärmeerzeuger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rgbClr val="153F49"/>
                          </a:solidFill>
                        </a:rPr>
                        <a:t>Solarthermie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600" b="0" kern="1200" dirty="0">
                          <a:solidFill>
                            <a:srgbClr val="153F49"/>
                          </a:solidFill>
                        </a:rPr>
                        <a:t>Hackgutkessel</a:t>
                      </a:r>
                      <a:endParaRPr lang="de-DE" sz="1600" b="0" kern="1200" dirty="0">
                        <a:solidFill>
                          <a:srgbClr val="153F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600" b="0" kern="1200" dirty="0">
                          <a:solidFill>
                            <a:srgbClr val="153F49"/>
                          </a:solidFill>
                        </a:rPr>
                        <a:t>Wärmepumpe</a:t>
                      </a:r>
                      <a:endParaRPr lang="de-DE" sz="1600" b="0" kern="1200" dirty="0">
                        <a:solidFill>
                          <a:srgbClr val="153F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600" b="0" kern="1200" dirty="0">
                          <a:solidFill>
                            <a:srgbClr val="153F49"/>
                          </a:solidFill>
                        </a:rPr>
                        <a:t>-</a:t>
                      </a:r>
                      <a:endParaRPr lang="de-DE" sz="1600" b="0" kern="1200" dirty="0">
                        <a:solidFill>
                          <a:srgbClr val="153F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600" b="0" kern="1200" dirty="0">
                          <a:solidFill>
                            <a:srgbClr val="153F49"/>
                          </a:solidFill>
                        </a:rPr>
                        <a:t>Elektrokessel</a:t>
                      </a:r>
                      <a:endParaRPr lang="de-DE" sz="1600" b="0" kern="1200" dirty="0">
                        <a:solidFill>
                          <a:srgbClr val="153F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600" b="0" kern="1200" dirty="0">
                          <a:solidFill>
                            <a:srgbClr val="153F49"/>
                          </a:solidFill>
                        </a:rPr>
                        <a:t>-</a:t>
                      </a:r>
                      <a:endParaRPr lang="de-DE" sz="1600" b="0" kern="1200" dirty="0">
                        <a:solidFill>
                          <a:srgbClr val="153F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3359948"/>
                  </a:ext>
                </a:extLst>
              </a:tr>
              <a:tr h="6090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Wärmeerzeuger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rgbClr val="153F49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600" b="0" kern="1200" dirty="0">
                          <a:solidFill>
                            <a:srgbClr val="153F49"/>
                          </a:solidFill>
                        </a:rPr>
                        <a:t>-</a:t>
                      </a:r>
                      <a:endParaRPr lang="de-DE" sz="1600" b="0" kern="1200" dirty="0">
                        <a:solidFill>
                          <a:srgbClr val="153F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600" b="0" kern="1200" dirty="0">
                          <a:solidFill>
                            <a:srgbClr val="153F49"/>
                          </a:solidFill>
                        </a:rPr>
                        <a:t>Wärmepumpe</a:t>
                      </a:r>
                      <a:endParaRPr lang="de-DE" sz="1600" b="0" kern="1200" dirty="0">
                        <a:solidFill>
                          <a:srgbClr val="153F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600" b="0" kern="1200" dirty="0">
                          <a:solidFill>
                            <a:srgbClr val="153F49"/>
                          </a:solidFill>
                        </a:rPr>
                        <a:t>-</a:t>
                      </a:r>
                      <a:endParaRPr lang="de-DE" sz="1600" b="0" kern="1200" dirty="0">
                        <a:solidFill>
                          <a:srgbClr val="153F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600" b="0" kern="1200" dirty="0">
                          <a:solidFill>
                            <a:srgbClr val="153F49"/>
                          </a:solidFill>
                        </a:rPr>
                        <a:t>-</a:t>
                      </a:r>
                      <a:endParaRPr lang="de-DE" sz="1600" b="0" kern="1200" dirty="0">
                        <a:solidFill>
                          <a:srgbClr val="153F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600" b="0" kern="1200" dirty="0">
                          <a:solidFill>
                            <a:srgbClr val="153F49"/>
                          </a:solidFill>
                        </a:rPr>
                        <a:t>-</a:t>
                      </a:r>
                      <a:endParaRPr lang="de-DE" sz="1600" b="0" kern="1200" dirty="0">
                        <a:solidFill>
                          <a:srgbClr val="153F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3162791"/>
                  </a:ext>
                </a:extLst>
              </a:tr>
            </a:tbl>
          </a:graphicData>
        </a:graphic>
      </p:graphicFrame>
      <p:sp>
        <p:nvSpPr>
          <p:cNvPr id="12" name="Inhaltsplatzhalter 7">
            <a:extLst>
              <a:ext uri="{FF2B5EF4-FFF2-40B4-BE49-F238E27FC236}">
                <a16:creationId xmlns:a16="http://schemas.microsoft.com/office/drawing/2014/main" id="{9B8DE9C3-366E-83CB-E66F-C6EA769052C1}"/>
              </a:ext>
            </a:extLst>
          </p:cNvPr>
          <p:cNvSpPr txBox="1">
            <a:spLocks/>
          </p:cNvSpPr>
          <p:nvPr/>
        </p:nvSpPr>
        <p:spPr>
          <a:xfrm>
            <a:off x="1681481" y="5003177"/>
            <a:ext cx="7315200" cy="11669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80000" tIns="144000" bIns="14400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de-DE" altLang="de-DE" sz="1800" dirty="0"/>
              <a:t>Für jede Netzvariante wird mit allen sechs Energieversorgungsvarianten </a:t>
            </a:r>
            <a:br>
              <a:rPr lang="de-DE" altLang="de-DE" sz="1800" dirty="0"/>
            </a:br>
            <a:r>
              <a:rPr lang="de-DE" altLang="de-DE" sz="1800" dirty="0"/>
              <a:t>eine Wirtschaftlichkeitsbetrachtung durchgeführt.</a:t>
            </a:r>
          </a:p>
          <a:p>
            <a:pPr marL="0" indent="0">
              <a:buFont typeface="Arial" charset="0"/>
              <a:buNone/>
            </a:pPr>
            <a:r>
              <a:rPr lang="de-DE" altLang="de-DE" sz="1800" dirty="0"/>
              <a:t>Ziel: ökonomische &amp; ökologische Energievorzugsvariante je Netzvariante</a:t>
            </a:r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9C67D5BC-7661-5DC1-3752-80E1C69B21AE}"/>
              </a:ext>
            </a:extLst>
          </p:cNvPr>
          <p:cNvSpPr/>
          <p:nvPr/>
        </p:nvSpPr>
        <p:spPr>
          <a:xfrm>
            <a:off x="913974" y="5313515"/>
            <a:ext cx="600289" cy="54011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857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8CFA49-BB14-8AB1-1E64-C68AF0793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Rahmenbedingungen Wirtschaftlichkeit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C22DD93-CD00-0575-851B-A94160EC8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b="1" dirty="0"/>
              <a:t>Annahmen (Vollkostenrechnung in Anlehnung an DIN 2067):</a:t>
            </a:r>
          </a:p>
          <a:p>
            <a:pPr marL="0" indent="0">
              <a:spcAft>
                <a:spcPts val="600"/>
              </a:spcAft>
              <a:buNone/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altLang="de-DE" sz="1800" dirty="0"/>
              <a:t>Bezugsjahr ist </a:t>
            </a:r>
            <a:r>
              <a:rPr lang="de-DE" altLang="de-DE" sz="1800" b="1" dirty="0"/>
              <a:t>2024</a:t>
            </a:r>
            <a:r>
              <a:rPr lang="de-DE" altLang="de-DE" sz="1800" dirty="0"/>
              <a:t>; </a:t>
            </a:r>
            <a:r>
              <a:rPr lang="de-DE" altLang="de-DE" sz="1800" b="1" dirty="0"/>
              <a:t>Betrachtungszeitraum 15 Jahre</a:t>
            </a:r>
          </a:p>
          <a:p>
            <a:pPr>
              <a:lnSpc>
                <a:spcPct val="120000"/>
              </a:lnSpc>
            </a:pPr>
            <a:r>
              <a:rPr lang="de-DE" altLang="de-DE" sz="1800" dirty="0"/>
              <a:t>Alle Preise sind </a:t>
            </a:r>
            <a:r>
              <a:rPr lang="de-DE" altLang="de-DE" sz="1800" b="1" dirty="0"/>
              <a:t>Nettopreise, </a:t>
            </a:r>
            <a:r>
              <a:rPr lang="de-DE" sz="1800" dirty="0"/>
              <a:t>Investitionskosten auf Grundlage von Kostenprognosen</a:t>
            </a:r>
          </a:p>
          <a:p>
            <a:pPr>
              <a:lnSpc>
                <a:spcPct val="120000"/>
              </a:lnSpc>
            </a:pPr>
            <a:r>
              <a:rPr lang="de-DE" altLang="de-DE" sz="1800" dirty="0"/>
              <a:t>Der kalkulatorische </a:t>
            </a:r>
            <a:r>
              <a:rPr lang="de-DE" altLang="de-DE" sz="1800" b="1" dirty="0"/>
              <a:t>Zinssatz</a:t>
            </a:r>
            <a:r>
              <a:rPr lang="de-DE" altLang="de-DE" sz="1800" dirty="0"/>
              <a:t> für Fremdkapital beträgt </a:t>
            </a:r>
            <a:r>
              <a:rPr lang="de-DE" altLang="de-DE" sz="1800" b="1" dirty="0"/>
              <a:t>4,5 %</a:t>
            </a:r>
          </a:p>
          <a:p>
            <a:pPr>
              <a:lnSpc>
                <a:spcPct val="120000"/>
              </a:lnSpc>
            </a:pPr>
            <a:r>
              <a:rPr lang="de-DE" altLang="de-DE" sz="1800" b="1" dirty="0"/>
              <a:t>Kostenfaktoren</a:t>
            </a:r>
            <a:r>
              <a:rPr lang="de-DE" altLang="de-DE" sz="1800" dirty="0"/>
              <a:t> sind an die in der </a:t>
            </a:r>
            <a:r>
              <a:rPr lang="de-DE" altLang="de-DE" sz="1800" b="1" dirty="0"/>
              <a:t>VDI 2067 </a:t>
            </a:r>
            <a:r>
              <a:rPr lang="de-DE" altLang="de-DE" sz="1800" dirty="0"/>
              <a:t>hinterlegten Richtwerte angelehnt (z. B. Bedienzeiten, Faktoren für Wartung und Instandhaltung etc.)</a:t>
            </a:r>
          </a:p>
          <a:p>
            <a:pPr>
              <a:lnSpc>
                <a:spcPct val="120000"/>
              </a:lnSpc>
            </a:pPr>
            <a:r>
              <a:rPr lang="de-DE" altLang="de-DE" sz="1800" b="1" dirty="0"/>
              <a:t>Fördermittel </a:t>
            </a:r>
            <a:r>
              <a:rPr lang="de-DE" altLang="de-DE" sz="1800" dirty="0"/>
              <a:t>nach den Vorgaben der</a:t>
            </a:r>
            <a:r>
              <a:rPr lang="de-DE" altLang="de-DE" sz="1800" b="1" dirty="0"/>
              <a:t> BAFA</a:t>
            </a:r>
            <a:r>
              <a:rPr lang="de-DE" altLang="de-DE" sz="1800" dirty="0">
                <a:solidFill>
                  <a:srgbClr val="FF0000"/>
                </a:solidFill>
              </a:rPr>
              <a:t> </a:t>
            </a:r>
            <a:r>
              <a:rPr lang="de-DE" altLang="de-DE" sz="1800" dirty="0"/>
              <a:t>(Bundesförderung für effiziente Wärmenetze – BEW) berücksichtigt</a:t>
            </a:r>
            <a:endParaRPr lang="de-DE" sz="1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F7737C-9D65-2379-F915-46F596109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BEW Machbarkeitsstudie Wettstetten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BD025B-B92A-B047-E37B-36CBB65C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B979-DF20-48A2-955E-B594FA6C40E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145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8CFA49-BB14-8AB1-1E64-C68AF0793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Netzvariante 1: Übersicht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F7737C-9D65-2379-F915-46F596109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BEW Machbarkeitsstudie Wettstetten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BD025B-B92A-B047-E37B-36CBB65C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B979-DF20-48A2-955E-B594FA6C40E3}" type="slidenum">
              <a:rPr lang="de-DE" smtClean="0"/>
              <a:t>18</a:t>
            </a:fld>
            <a:endParaRPr lang="de-DE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754712B-F698-075A-D49D-DC6560CE0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95102"/>
            <a:ext cx="6141720" cy="234321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EF927FF-695A-A4D4-C159-67FDFE7F1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883" y="1577276"/>
            <a:ext cx="4003180" cy="468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56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8CFA49-BB14-8AB1-1E64-C68AF0793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 Netzvarianten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F7737C-9D65-2379-F915-46F596109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BEW Machbarkeitsstudie Wettstetten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BD025B-B92A-B047-E37B-36CBB65C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B979-DF20-48A2-955E-B594FA6C40E3}" type="slidenum">
              <a:rPr lang="de-DE" smtClean="0"/>
              <a:t>19</a:t>
            </a:fld>
            <a:endParaRPr lang="de-DE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E1E0838-D430-43AF-C771-122289A63E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930226"/>
              </p:ext>
            </p:extLst>
          </p:nvPr>
        </p:nvGraphicFramePr>
        <p:xfrm>
          <a:off x="836904" y="1633982"/>
          <a:ext cx="9607982" cy="40613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65878">
                  <a:extLst>
                    <a:ext uri="{9D8B030D-6E8A-4147-A177-3AD203B41FA5}">
                      <a16:colId xmlns:a16="http://schemas.microsoft.com/office/drawing/2014/main" val="2999934719"/>
                    </a:ext>
                  </a:extLst>
                </a:gridCol>
                <a:gridCol w="1329160">
                  <a:extLst>
                    <a:ext uri="{9D8B030D-6E8A-4147-A177-3AD203B41FA5}">
                      <a16:colId xmlns:a16="http://schemas.microsoft.com/office/drawing/2014/main" val="2492288633"/>
                    </a:ext>
                  </a:extLst>
                </a:gridCol>
                <a:gridCol w="1328236">
                  <a:extLst>
                    <a:ext uri="{9D8B030D-6E8A-4147-A177-3AD203B41FA5}">
                      <a16:colId xmlns:a16="http://schemas.microsoft.com/office/drawing/2014/main" val="601499496"/>
                    </a:ext>
                  </a:extLst>
                </a:gridCol>
                <a:gridCol w="1328236">
                  <a:extLst>
                    <a:ext uri="{9D8B030D-6E8A-4147-A177-3AD203B41FA5}">
                      <a16:colId xmlns:a16="http://schemas.microsoft.com/office/drawing/2014/main" val="4207674679"/>
                    </a:ext>
                  </a:extLst>
                </a:gridCol>
                <a:gridCol w="1328236">
                  <a:extLst>
                    <a:ext uri="{9D8B030D-6E8A-4147-A177-3AD203B41FA5}">
                      <a16:colId xmlns:a16="http://schemas.microsoft.com/office/drawing/2014/main" val="3521915421"/>
                    </a:ext>
                  </a:extLst>
                </a:gridCol>
                <a:gridCol w="1328236">
                  <a:extLst>
                    <a:ext uri="{9D8B030D-6E8A-4147-A177-3AD203B41FA5}">
                      <a16:colId xmlns:a16="http://schemas.microsoft.com/office/drawing/2014/main" val="3350763980"/>
                    </a:ext>
                  </a:extLst>
                </a:gridCol>
              </a:tblGrid>
              <a:tr h="540258"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Netzvarianten Wettstetten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NV 1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NV 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NV 3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NV 4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835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/>
                        <a:t>Anschlussnehmer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/>
                        <a:t>Stk</a:t>
                      </a:r>
                      <a:r>
                        <a:rPr lang="de-DE" sz="1400" dirty="0"/>
                        <a:t>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rgbClr val="153F49"/>
                          </a:solidFill>
                        </a:rPr>
                        <a:t>48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157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127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423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988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/>
                        <a:t>Netzlänge (Hauptleitung + Hausanschlussleitungen)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m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rgbClr val="153F49"/>
                          </a:solidFill>
                        </a:rPr>
                        <a:t>ca. 2.800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ca. 9.800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ca. 4.800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ca. 24.000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862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/>
                        <a:t>Wärmeproduktion GESAMT INKL. Netzverlust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kWh/a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rgbClr val="153F49"/>
                          </a:solidFill>
                        </a:rPr>
                        <a:t>2.596.000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5.953.000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3.134.000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13.510.000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359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/>
                        <a:t>Wärmebelegungsdichte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kWh/m*a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rgbClr val="153F49"/>
                          </a:solidFill>
                        </a:rPr>
                        <a:t>ca. 830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ca. 530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ca. 570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ca. 490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162791"/>
                  </a:ext>
                </a:extLst>
              </a:tr>
              <a:tr h="483286">
                <a:tc>
                  <a:txBody>
                    <a:bodyPr/>
                    <a:lstStyle/>
                    <a:p>
                      <a:r>
                        <a:rPr lang="de-DE" sz="1400" dirty="0"/>
                        <a:t>Spitzenleistung INKL. Gleichzeitigkeit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kW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rgbClr val="153F49"/>
                          </a:solidFill>
                        </a:rPr>
                        <a:t>1.300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0" kern="1200" dirty="0">
                          <a:solidFill>
                            <a:srgbClr val="153F49"/>
                          </a:solidFill>
                          <a:latin typeface="+mn-lt"/>
                          <a:ea typeface="+mn-ea"/>
                          <a:cs typeface="+mn-cs"/>
                        </a:rPr>
                        <a:t>2.980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0" kern="1200" dirty="0">
                          <a:solidFill>
                            <a:srgbClr val="153F49"/>
                          </a:solidFill>
                          <a:latin typeface="+mn-lt"/>
                          <a:ea typeface="+mn-ea"/>
                          <a:cs typeface="+mn-cs"/>
                        </a:rPr>
                        <a:t>1.570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0" kern="1200" dirty="0">
                          <a:solidFill>
                            <a:srgbClr val="153F49"/>
                          </a:solidFill>
                          <a:latin typeface="+mn-lt"/>
                          <a:ea typeface="+mn-ea"/>
                          <a:cs typeface="+mn-cs"/>
                        </a:rPr>
                        <a:t>6.000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227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/>
                        <a:t>Investitionskosten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Mio. € netto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0" kern="1200" dirty="0">
                          <a:solidFill>
                            <a:srgbClr val="153F49"/>
                          </a:solidFill>
                          <a:latin typeface="+mn-lt"/>
                          <a:ea typeface="+mn-ea"/>
                          <a:cs typeface="+mn-cs"/>
                        </a:rPr>
                        <a:t>3,0  bis 4,1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7,1 bis 9,5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3,7 bis 5,5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16,2 bis 20,8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301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/>
                        <a:t>Wärmegestehungskosten NACH Förderung 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Ct/kWh netto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0" kern="1200" dirty="0">
                          <a:solidFill>
                            <a:srgbClr val="153F49"/>
                          </a:solidFill>
                          <a:latin typeface="+mn-lt"/>
                          <a:ea typeface="+mn-ea"/>
                          <a:cs typeface="+mn-cs"/>
                        </a:rPr>
                        <a:t>15,8 bis 30,1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15,9 bis 34,9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17,1 bis 27,6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15,2 bis 32,7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231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Ct/kWh brutto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rgbClr val="153F49"/>
                          </a:solidFill>
                          <a:latin typeface="+mn-lt"/>
                          <a:ea typeface="+mn-ea"/>
                          <a:cs typeface="+mn-cs"/>
                        </a:rPr>
                        <a:t>18,7 bis 35,9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18,9 bis 41,6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20,3 bis 32,9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18,1 bis 38,9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23555"/>
                  </a:ext>
                </a:extLst>
              </a:tr>
            </a:tbl>
          </a:graphicData>
        </a:graphic>
      </p:graphicFrame>
      <p:sp>
        <p:nvSpPr>
          <p:cNvPr id="6" name="Inhaltsplatzhalter 7">
            <a:extLst>
              <a:ext uri="{FF2B5EF4-FFF2-40B4-BE49-F238E27FC236}">
                <a16:creationId xmlns:a16="http://schemas.microsoft.com/office/drawing/2014/main" id="{21488389-0A1D-E079-161E-DF7CFBD21C3E}"/>
              </a:ext>
            </a:extLst>
          </p:cNvPr>
          <p:cNvSpPr txBox="1">
            <a:spLocks/>
          </p:cNvSpPr>
          <p:nvPr/>
        </p:nvSpPr>
        <p:spPr>
          <a:xfrm>
            <a:off x="5291497" y="5879871"/>
            <a:ext cx="5233247" cy="36512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de-DE" altLang="de-DE" sz="1800" b="1" dirty="0"/>
              <a:t>Vergleich mit dezentralen Wärmegestehungskosten </a:t>
            </a:r>
            <a:endParaRPr lang="de-DE" altLang="de-DE" sz="1200" dirty="0"/>
          </a:p>
        </p:txBody>
      </p:sp>
    </p:spTree>
    <p:extLst>
      <p:ext uri="{BB962C8B-B14F-4D97-AF65-F5344CB8AC3E}">
        <p14:creationId xmlns:p14="http://schemas.microsoft.com/office/powerpoint/2010/main" val="1995430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B8202027-5672-46D2-A6AC-58851C98CEB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38" imgH="536" progId="TCLayout.ActiveDocument.1">
                  <p:embed/>
                </p:oleObj>
              </mc:Choice>
              <mc:Fallback>
                <p:oleObj name="think-cell Folie" r:id="rId3" imgW="538" imgH="53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B8202027-5672-46D2-A6AC-58851C98CE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>
            <a:extLst>
              <a:ext uri="{FF2B5EF4-FFF2-40B4-BE49-F238E27FC236}">
                <a16:creationId xmlns:a16="http://schemas.microsoft.com/office/drawing/2014/main" id="{B2C2F152-CAF9-4E15-B6D7-294CC6620184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EA15B95-3CF4-4D9E-B4FA-7244C9F4D0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146" y="692783"/>
            <a:ext cx="3650734" cy="87806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0BE5967-D3E7-4117-9B30-D6C00F9CD744}"/>
              </a:ext>
            </a:extLst>
          </p:cNvPr>
          <p:cNvSpPr txBox="1"/>
          <p:nvPr/>
        </p:nvSpPr>
        <p:spPr>
          <a:xfrm>
            <a:off x="533798" y="3643612"/>
            <a:ext cx="5238035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kumimoji="0" lang="de-DE" sz="3600" b="1" i="0" u="none" strike="noStrike" kern="0" cap="none" spc="0" normalizeH="0" baseline="0" noProof="0" dirty="0">
                <a:ln>
                  <a:noFill/>
                </a:ln>
                <a:solidFill>
                  <a:srgbClr val="373736"/>
                </a:solidFill>
                <a:effectLst/>
                <a:uLnTx/>
                <a:uFillTx/>
                <a:ea typeface="Roboto" panose="02000000000000000000" pitchFamily="2" charset="0"/>
                <a:cs typeface="Tahoma" panose="020B0604030504040204" pitchFamily="34" charset="0"/>
              </a:rPr>
              <a:t>Machbarkeitsstudie Wettstetten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373736"/>
              </a:solidFill>
              <a:effectLst/>
              <a:uLnTx/>
              <a:uFillTx/>
              <a:ea typeface="+mj-ea"/>
              <a:cs typeface="+mj-cs"/>
            </a:endParaRPr>
          </a:p>
          <a:p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373736"/>
                </a:solidFill>
                <a:effectLst/>
                <a:uLnTx/>
                <a:uFillTx/>
                <a:ea typeface="+mj-ea"/>
                <a:cs typeface="+mj-cs"/>
              </a:rPr>
              <a:t>2. Bürgerveranstaltung </a:t>
            </a:r>
            <a:endParaRPr lang="de-DE" sz="2800" dirty="0">
              <a:solidFill>
                <a:srgbClr val="373736"/>
              </a:solidFill>
              <a:ea typeface="+mj-ea"/>
              <a:cs typeface="+mj-cs"/>
            </a:endParaRPr>
          </a:p>
          <a:p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373736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373736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37373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Wettstetten, 07</a:t>
            </a:r>
            <a:r>
              <a:rPr lang="de-DE" sz="2400" dirty="0">
                <a:solidFill>
                  <a:srgbClr val="373736"/>
                </a:solidFill>
                <a:latin typeface="Calibri" panose="020F0502020204030204"/>
                <a:ea typeface="+mj-ea"/>
                <a:cs typeface="+mj-cs"/>
              </a:rPr>
              <a:t>.10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37373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.2024</a:t>
            </a:r>
            <a:endParaRPr lang="de-DE" sz="1600" dirty="0">
              <a:solidFill>
                <a:srgbClr val="373736"/>
              </a:solidFill>
            </a:endParaRP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526D4226-16E8-421F-A86B-94F997D5B3CF}"/>
              </a:ext>
            </a:extLst>
          </p:cNvPr>
          <p:cNvCxnSpPr>
            <a:cxnSpLocks/>
          </p:cNvCxnSpPr>
          <p:nvPr/>
        </p:nvCxnSpPr>
        <p:spPr>
          <a:xfrm>
            <a:off x="587375" y="3429000"/>
            <a:ext cx="5113338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2EFBE630-1536-4664-A624-89210A40B2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4920" y="1448331"/>
            <a:ext cx="3286320" cy="3442811"/>
          </a:xfrm>
          <a:prstGeom prst="rect">
            <a:avLst/>
          </a:prstGeom>
        </p:spPr>
      </p:pic>
      <p:pic>
        <p:nvPicPr>
          <p:cNvPr id="3" name="Grafik 2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7BCCBF6C-4FC6-92B4-CFAF-DE687A908BA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494" y="1954651"/>
            <a:ext cx="3486785" cy="63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74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B1E657CA-4C40-B97C-6177-96C8FEA04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80" y="1754373"/>
            <a:ext cx="6977920" cy="451485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8CFA49-BB14-8AB1-1E64-C68AF0793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Vergleich dezentrale Energieversorgung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F7737C-9D65-2379-F915-46F596109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BEW Machbarkeitsstudie Wettstetten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BD025B-B92A-B047-E37B-36CBB65C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B979-DF20-48A2-955E-B594FA6C40E3}" type="slidenum">
              <a:rPr lang="de-DE" smtClean="0"/>
              <a:t>20</a:t>
            </a:fld>
            <a:endParaRPr lang="de-DE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653E107D-E442-66BA-BBF1-A1AFA682D0FA}"/>
              </a:ext>
            </a:extLst>
          </p:cNvPr>
          <p:cNvCxnSpPr>
            <a:cxnSpLocks/>
          </p:cNvCxnSpPr>
          <p:nvPr/>
        </p:nvCxnSpPr>
        <p:spPr>
          <a:xfrm>
            <a:off x="5349215" y="2757185"/>
            <a:ext cx="1103591" cy="1254616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hteck 9">
            <a:extLst>
              <a:ext uri="{FF2B5EF4-FFF2-40B4-BE49-F238E27FC236}">
                <a16:creationId xmlns:a16="http://schemas.microsoft.com/office/drawing/2014/main" id="{9701C858-E55A-4262-AFEA-E9A0D0A644E1}"/>
              </a:ext>
            </a:extLst>
          </p:cNvPr>
          <p:cNvSpPr/>
          <p:nvPr/>
        </p:nvSpPr>
        <p:spPr>
          <a:xfrm>
            <a:off x="6452806" y="4018150"/>
            <a:ext cx="108000" cy="108000"/>
          </a:xfrm>
          <a:prstGeom prst="re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5D9752A-0425-BE9D-C209-F5244F6BC90E}"/>
              </a:ext>
            </a:extLst>
          </p:cNvPr>
          <p:cNvSpPr txBox="1"/>
          <p:nvPr/>
        </p:nvSpPr>
        <p:spPr>
          <a:xfrm>
            <a:off x="6554441" y="3964428"/>
            <a:ext cx="404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18,1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34DC9390-C266-F0FD-D00A-BC72B8C72DE9}"/>
              </a:ext>
            </a:extLst>
          </p:cNvPr>
          <p:cNvSpPr/>
          <p:nvPr/>
        </p:nvSpPr>
        <p:spPr>
          <a:xfrm>
            <a:off x="6452806" y="2398694"/>
            <a:ext cx="108000" cy="108000"/>
          </a:xfrm>
          <a:prstGeom prst="re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5A5417BE-8398-6B57-0597-46C891CAD975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5344782" y="2452694"/>
            <a:ext cx="1108024" cy="320036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4060A2E2-B559-CE50-D08C-70D8576D0D67}"/>
              </a:ext>
            </a:extLst>
          </p:cNvPr>
          <p:cNvSpPr txBox="1"/>
          <p:nvPr/>
        </p:nvSpPr>
        <p:spPr>
          <a:xfrm>
            <a:off x="6506806" y="2360594"/>
            <a:ext cx="404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38,1</a:t>
            </a:r>
          </a:p>
        </p:txBody>
      </p:sp>
      <p:sp>
        <p:nvSpPr>
          <p:cNvPr id="23" name="Inhaltsplatzhalter 7">
            <a:extLst>
              <a:ext uri="{FF2B5EF4-FFF2-40B4-BE49-F238E27FC236}">
                <a16:creationId xmlns:a16="http://schemas.microsoft.com/office/drawing/2014/main" id="{E692D857-7C99-209E-76DF-AC59CAEE76A1}"/>
              </a:ext>
            </a:extLst>
          </p:cNvPr>
          <p:cNvSpPr txBox="1">
            <a:spLocks/>
          </p:cNvSpPr>
          <p:nvPr/>
        </p:nvSpPr>
        <p:spPr>
          <a:xfrm>
            <a:off x="7931425" y="1754373"/>
            <a:ext cx="3618495" cy="45148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lIns="144000" tIns="144000" rIns="14400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None/>
            </a:pPr>
            <a:r>
              <a:rPr lang="de-DE" altLang="de-DE" sz="2000" b="1" u="sng" dirty="0"/>
              <a:t>Fazit: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de-DE" altLang="de-DE" sz="2000" dirty="0"/>
              <a:t>Je nach Netzvariante und Energieversorgungsvariante ist ein geringer Kostenvorteil </a:t>
            </a:r>
            <a:r>
              <a:rPr lang="de-DE" altLang="de-DE" sz="2000" dirty="0" err="1"/>
              <a:t>ggü</a:t>
            </a:r>
            <a:r>
              <a:rPr lang="de-DE" altLang="de-DE" sz="2000" dirty="0"/>
              <a:t>. der günstigsten fossilen Versorgung möglich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de-DE" altLang="de-DE" sz="2000" dirty="0" err="1"/>
              <a:t>Ggü</a:t>
            </a:r>
            <a:r>
              <a:rPr lang="de-DE" altLang="de-DE" sz="2000" dirty="0"/>
              <a:t>. dezentralen erneuerbaren Erzeugern sind Wärmenetzvarianten meist im Vorteil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4AD57F79-27F9-8FCF-93F4-2D157B284B36}"/>
              </a:ext>
            </a:extLst>
          </p:cNvPr>
          <p:cNvCxnSpPr>
            <a:stCxn id="18" idx="2"/>
            <a:endCxn id="10" idx="0"/>
          </p:cNvCxnSpPr>
          <p:nvPr/>
        </p:nvCxnSpPr>
        <p:spPr>
          <a:xfrm>
            <a:off x="6506806" y="2506694"/>
            <a:ext cx="0" cy="1511456"/>
          </a:xfrm>
          <a:prstGeom prst="straightConnector1">
            <a:avLst/>
          </a:prstGeom>
          <a:ln>
            <a:prstDash val="lgDashDot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317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Kreis, Grafiken, Schrift, Symbol enthält.&#10;&#10;Automatisch generierte Beschreibung">
            <a:extLst>
              <a:ext uri="{FF2B5EF4-FFF2-40B4-BE49-F238E27FC236}">
                <a16:creationId xmlns:a16="http://schemas.microsoft.com/office/drawing/2014/main" id="{7D4BEA9E-DDBA-67C3-E58B-CD86AFFDE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744" y="2568543"/>
            <a:ext cx="3151537" cy="315153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8CFA49-BB14-8AB1-1E64-C68AF0793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4D46BE4D-C052-C163-CAB5-6A433200C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404013" cy="3985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Die wichtigsten Ergebnisse zusammengefasst:</a:t>
            </a:r>
          </a:p>
          <a:p>
            <a:pPr marL="0" indent="0">
              <a:buNone/>
            </a:pPr>
            <a:endParaRPr lang="de-DE" b="1" dirty="0"/>
          </a:p>
          <a:p>
            <a:r>
              <a:rPr lang="de-DE" dirty="0"/>
              <a:t>Unter Wirtschaftlichkeitsgesichtspunkten ist die Errichtung eines Wärmenetzes im Gemeindegebiet denkbar</a:t>
            </a:r>
          </a:p>
          <a:p>
            <a:r>
              <a:rPr lang="de-DE" dirty="0"/>
              <a:t>Netzvariante 1 und 3 erfüllen die Kriterien, wobei 1 am geeignetsten ist </a:t>
            </a:r>
          </a:p>
          <a:p>
            <a:r>
              <a:rPr lang="de-DE" dirty="0"/>
              <a:t>Als Energieträger kommt Biomasse in Frage – unter Einbeziehung der Versorgung der Seniorenresidenz und MZH/Schule</a:t>
            </a:r>
          </a:p>
          <a:p>
            <a:r>
              <a:rPr lang="de-DE" dirty="0"/>
              <a:t>Die Ergebnisse der KWP werden in die Schlussbetrachtung einfließen, um ein vollständiges und abschließendes Bild zu geben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F7737C-9D65-2379-F915-46F596109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BEW Machbarkeitsstudie Wettstetten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BD025B-B92A-B047-E37B-36CBB65C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B979-DF20-48A2-955E-B594FA6C40E3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1981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Symbol, Grafiken, Kreis, Schrift enthält.&#10;&#10;Automatisch generierte Beschreibung">
            <a:extLst>
              <a:ext uri="{FF2B5EF4-FFF2-40B4-BE49-F238E27FC236}">
                <a16:creationId xmlns:a16="http://schemas.microsoft.com/office/drawing/2014/main" id="{C73D9745-1188-D46B-3C13-E93A1E45F2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744" y="2497423"/>
            <a:ext cx="3151537" cy="315153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8CFA49-BB14-8AB1-1E64-C68AF0793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Schritte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4D46BE4D-C052-C163-CAB5-6A433200C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208521" cy="41484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b="1" dirty="0"/>
              <a:t>So geht es weiter:</a:t>
            </a:r>
          </a:p>
          <a:p>
            <a:pPr marL="0" indent="0">
              <a:buNone/>
            </a:pPr>
            <a:endParaRPr lang="de-DE" b="1" dirty="0"/>
          </a:p>
          <a:p>
            <a:r>
              <a:rPr lang="de-DE" dirty="0"/>
              <a:t>Dokumentation und Berichtserstellung</a:t>
            </a:r>
          </a:p>
          <a:p>
            <a:r>
              <a:rPr lang="de-DE" dirty="0"/>
              <a:t>Abschluss der Arbeiten für Anfang November geplant</a:t>
            </a:r>
          </a:p>
          <a:p>
            <a:r>
              <a:rPr lang="de-DE" dirty="0"/>
              <a:t>Finale und formale Übergabe der Arbeitsergebnisse in der letzten Gemeinderatssitzung des Jahres</a:t>
            </a:r>
          </a:p>
          <a:p>
            <a:r>
              <a:rPr lang="de-DE" dirty="0"/>
              <a:t>Entscheidung zur Umsetzung eines Wärmenetzes liegt bei der Gemeinde</a:t>
            </a:r>
          </a:p>
          <a:p>
            <a:r>
              <a:rPr lang="de-DE" dirty="0"/>
              <a:t>Falls es dazu kommen sollte, dass im Gemeindebereich Wettstetten ein Wärmenetz errichtet werden soll, wird die Gemeinde vermutlich im Rahmen einer Ausschreibung einen geeigneten Wärme-</a:t>
            </a:r>
            <a:r>
              <a:rPr lang="de-DE" dirty="0" err="1"/>
              <a:t>Contractor</a:t>
            </a:r>
            <a:r>
              <a:rPr lang="de-DE" dirty="0"/>
              <a:t> suchen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F7737C-9D65-2379-F915-46F596109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BEW Machbarkeitsstudie Wettstetten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BD025B-B92A-B047-E37B-36CBB65C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B979-DF20-48A2-955E-B594FA6C40E3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4682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A9E72-71FF-FDE1-106C-B705C00F1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F2AB50B7-C924-15A4-BC38-3A711149229B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BEEE167C-2154-6538-7EFE-FB14BEA6B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3" y="1301837"/>
            <a:ext cx="3693595" cy="826741"/>
          </a:xfrm>
          <a:prstGeom prst="rect">
            <a:avLst/>
          </a:prstGeom>
        </p:spPr>
      </p:pic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83618798-FA99-3215-412C-2BFF30E0B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3347" y="2409990"/>
            <a:ext cx="4759008" cy="2597285"/>
          </a:xfrm>
        </p:spPr>
        <p:txBody>
          <a:bodyPr>
            <a:noAutofit/>
          </a:bodyPr>
          <a:lstStyle/>
          <a:p>
            <a:r>
              <a:rPr lang="de-DE" sz="1600" dirty="0">
                <a:solidFill>
                  <a:srgbClr val="373736"/>
                </a:solidFill>
              </a:rPr>
              <a:t>Rainer Lechermann | Thomas Schlamp | Andreas Vorig </a:t>
            </a:r>
          </a:p>
          <a:p>
            <a:r>
              <a:rPr lang="de-DE" sz="1600" dirty="0">
                <a:solidFill>
                  <a:srgbClr val="373736"/>
                </a:solidFill>
              </a:rPr>
              <a:t>Schlamp Wärmecontracting GmbH &amp; Co. KG </a:t>
            </a:r>
            <a:br>
              <a:rPr lang="de-DE" sz="1600" dirty="0">
                <a:solidFill>
                  <a:srgbClr val="373736"/>
                </a:solidFill>
              </a:rPr>
            </a:br>
            <a:r>
              <a:rPr lang="de-DE" sz="1600" dirty="0" err="1">
                <a:solidFill>
                  <a:srgbClr val="373736"/>
                </a:solidFill>
              </a:rPr>
              <a:t>Rackertshofener</a:t>
            </a:r>
            <a:r>
              <a:rPr lang="de-DE" sz="1600" dirty="0">
                <a:solidFill>
                  <a:srgbClr val="373736"/>
                </a:solidFill>
              </a:rPr>
              <a:t> Str. 27</a:t>
            </a:r>
            <a:br>
              <a:rPr lang="de-DE" sz="1600" dirty="0">
                <a:solidFill>
                  <a:srgbClr val="373736"/>
                </a:solidFill>
              </a:rPr>
            </a:br>
            <a:r>
              <a:rPr lang="de-DE" sz="1600" dirty="0">
                <a:solidFill>
                  <a:srgbClr val="373736"/>
                </a:solidFill>
              </a:rPr>
              <a:t>85139 Wettstetten</a:t>
            </a:r>
          </a:p>
          <a:p>
            <a:r>
              <a:rPr lang="de-DE" sz="1600" dirty="0">
                <a:solidFill>
                  <a:srgbClr val="373736"/>
                </a:solidFill>
              </a:rPr>
              <a:t>Telefon: 0841 23 23 67 85</a:t>
            </a:r>
            <a:br>
              <a:rPr lang="de-DE" sz="1600" dirty="0">
                <a:solidFill>
                  <a:srgbClr val="373736"/>
                </a:solidFill>
              </a:rPr>
            </a:br>
            <a:r>
              <a:rPr lang="de-DE" sz="1600" dirty="0">
                <a:solidFill>
                  <a:srgbClr val="373736"/>
                </a:solidFill>
              </a:rPr>
              <a:t>info@schlamp-waermecontracting.de</a:t>
            </a:r>
          </a:p>
          <a:p>
            <a:r>
              <a:rPr lang="de-DE" sz="1600" dirty="0">
                <a:solidFill>
                  <a:srgbClr val="373736"/>
                </a:solidFill>
              </a:rPr>
              <a:t>www.schlamp-waermecontracting.de</a:t>
            </a:r>
            <a:endParaRPr lang="de-DE" sz="1600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109831B0-11C5-D3FB-EC4A-98B73E99DAC5}"/>
              </a:ext>
            </a:extLst>
          </p:cNvPr>
          <p:cNvSpPr txBox="1">
            <a:spLocks/>
          </p:cNvSpPr>
          <p:nvPr/>
        </p:nvSpPr>
        <p:spPr>
          <a:xfrm>
            <a:off x="8048827" y="2206021"/>
            <a:ext cx="3836826" cy="220547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>
                <a:solidFill>
                  <a:srgbClr val="373736"/>
                </a:solidFill>
              </a:rPr>
              <a:t>Simon Achhammer</a:t>
            </a:r>
            <a:br>
              <a:rPr lang="de-DE" sz="1600" dirty="0">
                <a:solidFill>
                  <a:srgbClr val="373736"/>
                </a:solidFill>
              </a:rPr>
            </a:br>
            <a:r>
              <a:rPr lang="de-DE" sz="1600" dirty="0" err="1">
                <a:solidFill>
                  <a:srgbClr val="373736"/>
                </a:solidFill>
              </a:rPr>
              <a:t>ACHHAMMER</a:t>
            </a:r>
            <a:r>
              <a:rPr lang="de-DE" sz="1600" dirty="0">
                <a:solidFill>
                  <a:srgbClr val="373736"/>
                </a:solidFill>
              </a:rPr>
              <a:t> Engineering GmbH</a:t>
            </a:r>
          </a:p>
          <a:p>
            <a:r>
              <a:rPr lang="de-DE" sz="1600" dirty="0">
                <a:solidFill>
                  <a:srgbClr val="373736"/>
                </a:solidFill>
              </a:rPr>
              <a:t>Von-Miller-Straße 5</a:t>
            </a:r>
            <a:br>
              <a:rPr lang="de-DE" sz="1600" dirty="0">
                <a:solidFill>
                  <a:srgbClr val="373736"/>
                </a:solidFill>
              </a:rPr>
            </a:br>
            <a:r>
              <a:rPr lang="de-DE" sz="1600" dirty="0">
                <a:solidFill>
                  <a:srgbClr val="373736"/>
                </a:solidFill>
              </a:rPr>
              <a:t>93092 Barbing/Friesheim</a:t>
            </a:r>
            <a:endParaRPr lang="de-DE" sz="600" dirty="0">
              <a:solidFill>
                <a:srgbClr val="373736"/>
              </a:solidFill>
            </a:endParaRPr>
          </a:p>
          <a:p>
            <a:r>
              <a:rPr lang="de-DE" sz="1600" dirty="0">
                <a:solidFill>
                  <a:srgbClr val="373736"/>
                </a:solidFill>
              </a:rPr>
              <a:t>Telefon: +49 175 7269412</a:t>
            </a:r>
            <a:br>
              <a:rPr lang="de-DE" sz="1600" dirty="0">
                <a:solidFill>
                  <a:srgbClr val="373736"/>
                </a:solidFill>
              </a:rPr>
            </a:br>
            <a:r>
              <a:rPr lang="de-DE" sz="1600" dirty="0">
                <a:solidFill>
                  <a:srgbClr val="373736"/>
                </a:solidFill>
              </a:rPr>
              <a:t>info@ach-eng.de</a:t>
            </a:r>
          </a:p>
          <a:p>
            <a:r>
              <a:rPr lang="de-DE" sz="1600" dirty="0">
                <a:solidFill>
                  <a:srgbClr val="373736"/>
                </a:solidFill>
              </a:rPr>
              <a:t>www.ach-eng.de</a:t>
            </a:r>
            <a:endParaRPr lang="de-DE" sz="16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B99BC90-59C4-BCA2-D088-F46BFA3D7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907" y="2278085"/>
            <a:ext cx="3073186" cy="4574175"/>
          </a:xfrm>
          <a:prstGeom prst="rect">
            <a:avLst/>
          </a:prstGeom>
        </p:spPr>
      </p:pic>
      <p:pic>
        <p:nvPicPr>
          <p:cNvPr id="2" name="Grafik 1" descr="Ein Bild, das Text, Schrift, Screenshot, Grafikdesign enthält.&#10;&#10;Automatisch generierte Beschreibung">
            <a:extLst>
              <a:ext uri="{FF2B5EF4-FFF2-40B4-BE49-F238E27FC236}">
                <a16:creationId xmlns:a16="http://schemas.microsoft.com/office/drawing/2014/main" id="{665975FA-1A05-AC48-F894-66959ED550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827" y="1535113"/>
            <a:ext cx="2730169" cy="49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33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Text, Schrift, Screenshot, Grafikdesign enthält.&#10;&#10;Automatisch generierte Beschreibung">
            <a:extLst>
              <a:ext uri="{FF2B5EF4-FFF2-40B4-BE49-F238E27FC236}">
                <a16:creationId xmlns:a16="http://schemas.microsoft.com/office/drawing/2014/main" id="{0CAD3BC0-EE14-C161-28C3-C3C760573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035" y="5569126"/>
            <a:ext cx="2730169" cy="49653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56DC4C3-488F-41F5-8BC8-FF176B47A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Ihre heutigen Referenten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02506F-317A-45B5-982F-70BF94AC8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843" y="4425299"/>
            <a:ext cx="5146040" cy="1061102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Clr>
                <a:schemeClr val="accent1"/>
              </a:buClr>
              <a:buNone/>
            </a:pPr>
            <a:r>
              <a:rPr lang="de-DE" sz="1800" b="1" dirty="0"/>
              <a:t>Andreas Vorig</a:t>
            </a:r>
          </a:p>
          <a:p>
            <a:pPr marL="0" indent="0">
              <a:spcAft>
                <a:spcPts val="0"/>
              </a:spcAft>
              <a:buClr>
                <a:schemeClr val="accent1"/>
              </a:buClr>
              <a:buNone/>
            </a:pPr>
            <a:r>
              <a:rPr lang="de-DE" sz="1800" dirty="0"/>
              <a:t>Schlamp Wärmecontracting GmbH &amp; Co. KG</a:t>
            </a:r>
          </a:p>
          <a:p>
            <a:pPr marL="0" indent="0">
              <a:spcAft>
                <a:spcPts val="0"/>
              </a:spcAft>
              <a:buClr>
                <a:schemeClr val="accent1"/>
              </a:buClr>
              <a:buNone/>
            </a:pPr>
            <a:r>
              <a:rPr lang="de-DE" sz="1800" dirty="0"/>
              <a:t>Geschäftsführender Gesellschafter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1DFF5C-BC8A-4F4C-A2A9-3DE4EB3E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BEW Machbarkeitsstudie Wettstetten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2D4B02-99F0-4E5F-8A97-80CD97BE9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B979-DF20-48A2-955E-B594FA6C40E3}" type="slidenum">
              <a:rPr lang="de-DE" smtClean="0"/>
              <a:t>3</a:t>
            </a:fld>
            <a:endParaRPr lang="de-DE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1F40731C-9FE2-3AD3-371E-8DC15468E7C3}"/>
              </a:ext>
            </a:extLst>
          </p:cNvPr>
          <p:cNvSpPr txBox="1">
            <a:spLocks/>
          </p:cNvSpPr>
          <p:nvPr/>
        </p:nvSpPr>
        <p:spPr>
          <a:xfrm>
            <a:off x="7045960" y="4425299"/>
            <a:ext cx="3571240" cy="1061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sz="1800" b="1" dirty="0"/>
              <a:t>Simon Achhammer</a:t>
            </a: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sz="1800" dirty="0"/>
              <a:t>ACHHAMMER Engineering</a:t>
            </a: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sz="1800" dirty="0"/>
              <a:t>Inhaber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2B9670-BEE5-2BA0-5B88-D3BA178D1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8" r="14101" b="16945"/>
          <a:stretch/>
        </p:blipFill>
        <p:spPr bwMode="auto">
          <a:xfrm>
            <a:off x="7180061" y="1872068"/>
            <a:ext cx="2021690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159787B-AA37-16EE-67F9-E9F479EDE1F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8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2" y="1872068"/>
            <a:ext cx="2021690" cy="2448000"/>
          </a:xfrm>
          <a:prstGeom prst="rect">
            <a:avLst/>
          </a:prstGeom>
        </p:spPr>
      </p:pic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C5FAE61B-85B1-37D1-29E5-542FBCEAD7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5406566"/>
            <a:ext cx="2858637" cy="63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37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AC6A5-7F81-A4D9-7939-B51FB7C8A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387EAA-B18E-E566-548A-CE642CD9A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Aufgabenstellung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CF9DB1-5865-0451-A281-1FDD2AFEB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 Rahmen der Energiewende haben die Kommunen zur Analyse und als Ausgangssituation für weitere Aktivitäten und Maßnahmen zwei grundlegende Studien durchzuführen: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BEW Machbarkeitsstudie und Kommunale Wärmeplanung (KWP)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Schlamp Wärmecontracting hatte folgenden Auftrag von der Gemeinde Wettstetten erhalten: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de-DE" dirty="0"/>
              <a:t>Durchführung einer Machbarkeitsstudie zur Umsetzung eines Nahwärmenetzes auf Basis erneuerbarer Energien im gesamten Gemeindegebiet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77D074B-33C3-E6CD-9C42-D6F15252D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BEW Machbarkeitsstudie Wettstetten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CA5A64B-315D-2B34-B566-BFC6CF9F2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B979-DF20-48A2-955E-B594FA6C40E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5248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8CFA49-BB14-8AB1-1E64-C68AF0793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Unterschied BEW / KWP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A121615-A2BA-77A0-2532-EB1C6F7BD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09480" cy="4351338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Kommunale Wärme(</a:t>
            </a:r>
            <a:r>
              <a:rPr kumimoji="0" lang="de-DE" sz="1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leit</a:t>
            </a:r>
            <a:r>
              <a:rPr kumimoji="0" lang="de-DE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de-DE" sz="1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planung</a:t>
            </a:r>
            <a:br>
              <a:rPr kumimoji="0" lang="de-DE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 Kommunale Wärmeleitplanung oder auch vereinfacht Wärmeplanung genannt, ist ein </a:t>
            </a:r>
            <a:br>
              <a:rPr kumimoji="0" lang="de-DE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gesamtheitlicher Ansatz </a:t>
            </a:r>
            <a:r>
              <a:rPr kumimoji="0" lang="de-DE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einer Kommune, ihre Wärmeinfrastruktur klimaneutral zu gestalten. </a:t>
            </a:r>
            <a:br>
              <a:rPr kumimoji="0" lang="de-DE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 handelt sich dabei um einen sich wiederholenden Planungsprozess, der neben der aktuellen und zukünftigen Wärmeinfrastruktur auch den </a:t>
            </a:r>
            <a:r>
              <a:rPr kumimoji="0" lang="de-DE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Gebäudebestand und raumplanerische Aspekte </a:t>
            </a:r>
            <a:r>
              <a:rPr kumimoji="0" lang="de-DE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berücksichtigt.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Machbarkeitsstudie</a:t>
            </a:r>
            <a:br>
              <a:rPr kumimoji="0" lang="de-DE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Gegenstand der Machbarkeitsstudie ist es, die energetischen und wirtschaftlichen Rahmenbedingungen und Realisierungsmöglichkeiten für die </a:t>
            </a:r>
            <a:r>
              <a:rPr kumimoji="0" lang="de-DE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Nahwärmeversorgung</a:t>
            </a:r>
            <a:r>
              <a:rPr kumimoji="0" lang="de-DE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und die damit zu erreichende Minderung des CO</a:t>
            </a:r>
            <a:r>
              <a:rPr kumimoji="0" lang="de-DE" sz="17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de-DE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-Ausstoßes aufzuzeigen – mit dem Ziel, ein </a:t>
            </a:r>
            <a:r>
              <a:rPr kumimoji="0" lang="de-DE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effizientes und wirtschaftlich sinnvolles Wärmenetz </a:t>
            </a:r>
            <a:r>
              <a:rPr kumimoji="0" lang="de-DE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zu errichten.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F7737C-9D65-2379-F915-46F596109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BEW Machbarkeitsstudie Wettstetten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BD025B-B92A-B047-E37B-36CBB65C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B979-DF20-48A2-955E-B594FA6C40E3}" type="slidenum">
              <a:rPr lang="de-DE" smtClean="0"/>
              <a:t>5</a:t>
            </a:fld>
            <a:endParaRPr lang="de-DE"/>
          </a:p>
        </p:txBody>
      </p:sp>
      <p:pic>
        <p:nvPicPr>
          <p:cNvPr id="9" name="Grafik 8" descr="Ein Bild, das Grafiken, Schrift, Symbol, Kreis enthält.&#10;&#10;Automatisch generierte Beschreibung">
            <a:extLst>
              <a:ext uri="{FF2B5EF4-FFF2-40B4-BE49-F238E27FC236}">
                <a16:creationId xmlns:a16="http://schemas.microsoft.com/office/drawing/2014/main" id="{F65CF169-8E08-E42C-FAAB-F602D8249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868" y="2173508"/>
            <a:ext cx="832106" cy="832106"/>
          </a:xfrm>
          <a:prstGeom prst="rect">
            <a:avLst/>
          </a:prstGeom>
        </p:spPr>
      </p:pic>
      <p:pic>
        <p:nvPicPr>
          <p:cNvPr id="10" name="Grafik 9" descr="Ein Bild, das Kreis, Grafiken, Design enthält.&#10;&#10;Automatisch generierte Beschreibung">
            <a:extLst>
              <a:ext uri="{FF2B5EF4-FFF2-40B4-BE49-F238E27FC236}">
                <a16:creationId xmlns:a16="http://schemas.microsoft.com/office/drawing/2014/main" id="{D0A626E8-4DD0-C7B2-0D4E-E77C971FB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974" y="3934680"/>
            <a:ext cx="832106" cy="83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8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BEE7CC-E3D0-200D-1631-4C783F6ED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Rückblick 1. Bürgerveranstaltung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8A2719-CD4B-A9F6-846C-63CB07F7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610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Themen der ersten Bürgerveranstaltung am 22.02. und 03.06.2024: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Erläuterung: Kommunale Wärmeleitplanung und Machbarkeitsstudie</a:t>
            </a:r>
          </a:p>
          <a:p>
            <a:r>
              <a:rPr lang="de-DE" dirty="0"/>
              <a:t>Ziele und Aufgaben der Machbarkeitsstudie in Wettstetten</a:t>
            </a:r>
          </a:p>
          <a:p>
            <a:r>
              <a:rPr lang="de-DE" dirty="0"/>
              <a:t>Beteiligte und Vertragsbeziehungen in einem Nähwärmenetz</a:t>
            </a:r>
          </a:p>
          <a:p>
            <a:r>
              <a:rPr lang="de-DE" dirty="0"/>
              <a:t>Berechnung der Wärmekosten</a:t>
            </a:r>
          </a:p>
          <a:p>
            <a:r>
              <a:rPr lang="de-DE" dirty="0"/>
              <a:t>Inhalte eines Wärmeliefervertrages</a:t>
            </a:r>
          </a:p>
          <a:p>
            <a:r>
              <a:rPr lang="de-DE" dirty="0"/>
              <a:t>Komponenten eines Wärmenetzes</a:t>
            </a:r>
          </a:p>
          <a:p>
            <a:r>
              <a:rPr lang="de-DE" dirty="0"/>
              <a:t>Fördermöglichkeiten</a:t>
            </a:r>
          </a:p>
          <a:p>
            <a:r>
              <a:rPr lang="de-DE" dirty="0"/>
              <a:t>Vorstellung und erste Auswertung der Umfrageergebnisse mit Zwischenfazit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80C09E6-1E84-13A0-4B50-CAA63BB07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BEW Machbarkeitsstudie Wettstetten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317944D-40C2-CE5F-F60E-04BD3F6CF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B979-DF20-48A2-955E-B594FA6C40E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4592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8CFA49-BB14-8AB1-1E64-C68AF0793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heutigen Themen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A121615-A2BA-77A0-2532-EB1C6F7BD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>
                <a:srgbClr val="C3DB9A"/>
              </a:buClr>
              <a:buSzTx/>
              <a:buNone/>
              <a:tabLst/>
              <a:defRPr/>
            </a:pPr>
            <a:r>
              <a:rPr lang="de-DE" b="1" dirty="0">
                <a:solidFill>
                  <a:prstClr val="black"/>
                </a:solidFill>
                <a:latin typeface="Calibri" panose="020F0502020204030204"/>
              </a:rPr>
              <a:t>Ergebnispräsentation der Machbarkeitsstudie: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buClr>
                <a:srgbClr val="C3DB9A"/>
              </a:buClr>
              <a:buSzTx/>
              <a:buNone/>
              <a:tabLst/>
              <a:defRPr/>
            </a:pPr>
            <a:endParaRPr lang="de-DE" b="1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buClr>
                <a:srgbClr val="C3DB9A"/>
              </a:buClr>
              <a:defRPr/>
            </a:pPr>
            <a:r>
              <a:rPr lang="de-DE" dirty="0">
                <a:solidFill>
                  <a:prstClr val="black"/>
                </a:solidFill>
              </a:rPr>
              <a:t>Darstellung möglicher Netzgebietsvarianten</a:t>
            </a:r>
          </a:p>
          <a:p>
            <a:pPr lvl="0">
              <a:buClr>
                <a:srgbClr val="C3DB9A"/>
              </a:buClr>
              <a:defRPr/>
            </a:pPr>
            <a:r>
              <a:rPr kumimoji="0" lang="de-DE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Prüfung der Umsetzbarkeit erneuerbarer Energien</a:t>
            </a:r>
          </a:p>
          <a:p>
            <a:pPr lvl="0">
              <a:buClr>
                <a:srgbClr val="C3DB9A"/>
              </a:buClr>
              <a:defRPr/>
            </a:pPr>
            <a:r>
              <a:rPr lang="de-DE" baseline="0" dirty="0">
                <a:solidFill>
                  <a:prstClr val="black"/>
                </a:solidFill>
                <a:latin typeface="Calibri" panose="020F0502020204030204"/>
              </a:rPr>
              <a:t>Ableitung von Energieversorgungsvarianten</a:t>
            </a:r>
          </a:p>
          <a:p>
            <a:pPr lvl="0">
              <a:buClr>
                <a:srgbClr val="C3DB9A"/>
              </a:buClr>
              <a:defRPr/>
            </a:pPr>
            <a:r>
              <a:rPr kumimoji="0" lang="de-DE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Kosten- und Wirtschaftlichkeitsberechnung</a:t>
            </a:r>
          </a:p>
          <a:p>
            <a:pPr lvl="0">
              <a:buClr>
                <a:srgbClr val="C3DB9A"/>
              </a:buClr>
              <a:defRPr/>
            </a:pPr>
            <a:r>
              <a:rPr lang="de-DE" baseline="0" dirty="0">
                <a:solidFill>
                  <a:prstClr val="black"/>
                </a:solidFill>
                <a:latin typeface="Calibri" panose="020F0502020204030204"/>
              </a:rPr>
              <a:t>Fazit und Empfehlung</a:t>
            </a:r>
          </a:p>
          <a:p>
            <a:pPr lvl="0">
              <a:buClr>
                <a:srgbClr val="C3DB9A"/>
              </a:buClr>
              <a:defRPr/>
            </a:pPr>
            <a:r>
              <a:rPr lang="de-DE" baseline="0" dirty="0">
                <a:solidFill>
                  <a:prstClr val="black"/>
                </a:solidFill>
                <a:latin typeface="Calibri" panose="020F0502020204030204"/>
              </a:rPr>
              <a:t>Nächste Schritte</a:t>
            </a: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F7737C-9D65-2379-F915-46F596109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BEW Machbarkeitsstudie Wettstetten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BD025B-B92A-B047-E37B-36CBB65C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B979-DF20-48A2-955E-B594FA6C40E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7095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8CFA49-BB14-8AB1-1E64-C68AF0793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Fundierte Basis - Fragebogenaktion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5EAF879-1E95-C9B7-AEF4-61EC6DA79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520" y="1784635"/>
            <a:ext cx="4526280" cy="1504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u="sng" dirty="0">
                <a:solidFill>
                  <a:schemeClr val="tx1"/>
                </a:solidFill>
              </a:rPr>
              <a:t>Zielsetzung:</a:t>
            </a:r>
            <a:r>
              <a:rPr lang="de-DE" sz="2000" b="1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de-DE" dirty="0"/>
              <a:t>B</a:t>
            </a:r>
            <a:r>
              <a:rPr lang="de-DE" sz="2000" dirty="0">
                <a:solidFill>
                  <a:schemeClr val="tx1"/>
                </a:solidFill>
              </a:rPr>
              <a:t>elastbare &amp; fundierte Grundlage für die weiteren Schritte schaffen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F7737C-9D65-2379-F915-46F596109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BEW Machbarkeitsstudie Wettstetten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BD025B-B92A-B047-E37B-36CBB65C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B979-DF20-48A2-955E-B594FA6C40E3}" type="slidenum">
              <a:rPr lang="de-DE" smtClean="0"/>
              <a:t>8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51B65A3-3E29-A1A0-1757-C2D49DE27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049" y="1784635"/>
            <a:ext cx="4877758" cy="446375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1AAA440-57E5-C82E-361B-FEAAFAB68B98}"/>
              </a:ext>
            </a:extLst>
          </p:cNvPr>
          <p:cNvSpPr txBox="1"/>
          <p:nvPr/>
        </p:nvSpPr>
        <p:spPr>
          <a:xfrm>
            <a:off x="6888744" y="3569309"/>
            <a:ext cx="3636000" cy="172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/>
        </p:spPr>
        <p:txBody>
          <a:bodyPr wrap="none" lIns="180000" bIns="108000" rtlCol="0" anchor="ctr">
            <a:no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Aussendungen: 2.170 Stück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Rückmeldungen: 522 Stück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Rückmeldequote: 24 %</a:t>
            </a:r>
          </a:p>
        </p:txBody>
      </p:sp>
    </p:spTree>
    <p:extLst>
      <p:ext uri="{BB962C8B-B14F-4D97-AF65-F5344CB8AC3E}">
        <p14:creationId xmlns:p14="http://schemas.microsoft.com/office/powerpoint/2010/main" val="940214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8CFA49-BB14-8AB1-1E64-C68AF0793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Netzgebietsvarianten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F7737C-9D65-2379-F915-46F596109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BEW Machbarkeitsstudie Wettstetten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BD025B-B92A-B047-E37B-36CBB65C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2B979-DF20-48A2-955E-B594FA6C40E3}" type="slidenum">
              <a:rPr lang="de-DE" smtClean="0"/>
              <a:t>9</a:t>
            </a:fld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E1CC25F-2DE9-EEB6-2D97-E44BB3F0E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967" y="1646067"/>
            <a:ext cx="3231095" cy="377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324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">
  <a:themeElements>
    <a:clrScheme name="Schlamp Wärmecontracting">
      <a:dk1>
        <a:sysClr val="windowText" lastClr="000000"/>
      </a:dk1>
      <a:lt1>
        <a:sysClr val="window" lastClr="FFFFFF"/>
      </a:lt1>
      <a:dk2>
        <a:srgbClr val="3A3A39"/>
      </a:dk2>
      <a:lt2>
        <a:srgbClr val="F9DCCD"/>
      </a:lt2>
      <a:accent1>
        <a:srgbClr val="C3DB9A"/>
      </a:accent1>
      <a:accent2>
        <a:srgbClr val="007E37"/>
      </a:accent2>
      <a:accent3>
        <a:srgbClr val="CD1013"/>
      </a:accent3>
      <a:accent4>
        <a:srgbClr val="FDC300"/>
      </a:accent4>
      <a:accent5>
        <a:srgbClr val="004D9E"/>
      </a:accent5>
      <a:accent6>
        <a:srgbClr val="A7CCDD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1051</Words>
  <Application>Microsoft Office PowerPoint</Application>
  <PresentationFormat>Breitbild</PresentationFormat>
  <Paragraphs>286</Paragraphs>
  <Slides>23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9" baseType="lpstr">
      <vt:lpstr>Arial</vt:lpstr>
      <vt:lpstr>Calibri</vt:lpstr>
      <vt:lpstr>Roboto</vt:lpstr>
      <vt:lpstr>Wingdings</vt:lpstr>
      <vt:lpstr>Office</vt:lpstr>
      <vt:lpstr>think-cell Folie</vt:lpstr>
      <vt:lpstr>PowerPoint-Präsentation</vt:lpstr>
      <vt:lpstr>PowerPoint-Präsentation</vt:lpstr>
      <vt:lpstr>Ihre heutigen Referenten</vt:lpstr>
      <vt:lpstr>Aufgabenstellung</vt:lpstr>
      <vt:lpstr>Unterschied BEW / KWP</vt:lpstr>
      <vt:lpstr>Rückblick 1. Bürgerveranstaltung</vt:lpstr>
      <vt:lpstr>Unsere heutigen Themen</vt:lpstr>
      <vt:lpstr>Fundierte Basis - Fragebogenaktion</vt:lpstr>
      <vt:lpstr>Netzgebietsvarianten</vt:lpstr>
      <vt:lpstr>Netzgebietsvarianten</vt:lpstr>
      <vt:lpstr>Netzgebietsvarianten</vt:lpstr>
      <vt:lpstr>Netzgebietsvarianten</vt:lpstr>
      <vt:lpstr>Netzgebietsvarianten</vt:lpstr>
      <vt:lpstr>Netzvarianten - Übersicht</vt:lpstr>
      <vt:lpstr>Prüfung Erneuerbare Energien</vt:lpstr>
      <vt:lpstr>Energieversorgungsvarianten</vt:lpstr>
      <vt:lpstr>Rahmenbedingungen Wirtschaftlichkeit</vt:lpstr>
      <vt:lpstr>Netzvariante 1: Übersicht</vt:lpstr>
      <vt:lpstr>Übersicht Netzvarianten</vt:lpstr>
      <vt:lpstr>Vergleich dezentrale Energieversorgung</vt:lpstr>
      <vt:lpstr>Zusammenfassung</vt:lpstr>
      <vt:lpstr>Weitere Schritte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Franziska Reiche</dc:creator>
  <cp:lastModifiedBy>Simon Achhammer</cp:lastModifiedBy>
  <cp:revision>160</cp:revision>
  <cp:lastPrinted>2024-02-21T13:53:21Z</cp:lastPrinted>
  <dcterms:created xsi:type="dcterms:W3CDTF">2021-10-21T08:34:31Z</dcterms:created>
  <dcterms:modified xsi:type="dcterms:W3CDTF">2025-02-03T12:23:17Z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6b84135-ab90-4b03-a415-784f8f15a7f1_Enabled">
    <vt:lpwstr>true</vt:lpwstr>
  </property>
  <property fmtid="{D5CDD505-2E9C-101B-9397-08002B2CF9AE}" pid="3" name="MSIP_Label_a6b84135-ab90-4b03-a415-784f8f15a7f1_SetDate">
    <vt:lpwstr>2022-03-03T09:44:00Z</vt:lpwstr>
  </property>
  <property fmtid="{D5CDD505-2E9C-101B-9397-08002B2CF9AE}" pid="4" name="MSIP_Label_a6b84135-ab90-4b03-a415-784f8f15a7f1_Method">
    <vt:lpwstr>Privileged</vt:lpwstr>
  </property>
  <property fmtid="{D5CDD505-2E9C-101B-9397-08002B2CF9AE}" pid="5" name="MSIP_Label_a6b84135-ab90-4b03-a415-784f8f15a7f1_Name">
    <vt:lpwstr>a6b84135-ab90-4b03-a415-784f8f15a7f1</vt:lpwstr>
  </property>
  <property fmtid="{D5CDD505-2E9C-101B-9397-08002B2CF9AE}" pid="6" name="MSIP_Label_a6b84135-ab90-4b03-a415-784f8f15a7f1_SiteId">
    <vt:lpwstr>2882be50-2012-4d88-ac86-544124e120c8</vt:lpwstr>
  </property>
  <property fmtid="{D5CDD505-2E9C-101B-9397-08002B2CF9AE}" pid="7" name="MSIP_Label_a6b84135-ab90-4b03-a415-784f8f15a7f1_ActionId">
    <vt:lpwstr>12e0b1e3-9c6e-41a2-8f49-c070bd6d4ed2</vt:lpwstr>
  </property>
  <property fmtid="{D5CDD505-2E9C-101B-9397-08002B2CF9AE}" pid="8" name="MSIP_Label_a6b84135-ab90-4b03-a415-784f8f15a7f1_ContentBits">
    <vt:lpwstr>0</vt:lpwstr>
  </property>
</Properties>
</file>